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handoutMasterIdLst>
    <p:handoutMasterId r:id="rId38"/>
  </p:handoutMasterIdLst>
  <p:sldIdLst>
    <p:sldId id="438" r:id="rId2"/>
    <p:sldId id="342" r:id="rId3"/>
    <p:sldId id="356" r:id="rId4"/>
    <p:sldId id="365" r:id="rId5"/>
    <p:sldId id="366" r:id="rId6"/>
    <p:sldId id="368" r:id="rId7"/>
    <p:sldId id="375" r:id="rId8"/>
    <p:sldId id="344" r:id="rId9"/>
    <p:sldId id="358" r:id="rId10"/>
    <p:sldId id="359" r:id="rId11"/>
    <p:sldId id="423" r:id="rId12"/>
    <p:sldId id="418" r:id="rId13"/>
    <p:sldId id="437" r:id="rId14"/>
    <p:sldId id="392" r:id="rId15"/>
    <p:sldId id="405" r:id="rId16"/>
    <p:sldId id="415" r:id="rId17"/>
    <p:sldId id="407" r:id="rId18"/>
    <p:sldId id="408" r:id="rId19"/>
    <p:sldId id="409" r:id="rId20"/>
    <p:sldId id="416" r:id="rId21"/>
    <p:sldId id="411" r:id="rId22"/>
    <p:sldId id="417" r:id="rId23"/>
    <p:sldId id="413" r:id="rId24"/>
    <p:sldId id="419" r:id="rId25"/>
    <p:sldId id="360" r:id="rId26"/>
    <p:sldId id="400" r:id="rId27"/>
    <p:sldId id="363" r:id="rId28"/>
    <p:sldId id="343" r:id="rId29"/>
    <p:sldId id="347" r:id="rId30"/>
    <p:sldId id="422" r:id="rId31"/>
    <p:sldId id="395" r:id="rId32"/>
    <p:sldId id="394" r:id="rId33"/>
    <p:sldId id="364" r:id="rId34"/>
    <p:sldId id="403" r:id="rId35"/>
    <p:sldId id="401" r:id="rId36"/>
  </p:sldIdLst>
  <p:sldSz cx="9144000" cy="6858000" type="screen4x3"/>
  <p:notesSz cx="6858000" cy="93138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F"/>
    <a:srgbClr val="D0A172"/>
    <a:srgbClr val="EEDCCA"/>
    <a:srgbClr val="FFEBFF"/>
    <a:srgbClr val="E0C0A0"/>
    <a:srgbClr val="FFFFA3"/>
    <a:srgbClr val="FFFFCC"/>
    <a:srgbClr val="FFFF81"/>
    <a:srgbClr val="CCCC00"/>
    <a:srgbClr val="C4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7487" autoAdjust="0"/>
  </p:normalViewPr>
  <p:slideViewPr>
    <p:cSldViewPr>
      <p:cViewPr>
        <p:scale>
          <a:sx n="82" d="100"/>
          <a:sy n="82" d="100"/>
        </p:scale>
        <p:origin x="1944" y="-616"/>
      </p:cViewPr>
      <p:guideLst>
        <p:guide orient="horz" pos="2160"/>
        <p:guide pos="2880"/>
      </p:guideLst>
    </p:cSldViewPr>
  </p:slideViewPr>
  <p:outlineViewPr>
    <p:cViewPr>
      <p:scale>
        <a:sx n="33" d="100"/>
        <a:sy n="33" d="100"/>
      </p:scale>
      <p:origin x="0" y="19325"/>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46BDC-70B9-4228-BB97-BE9F6EA3ACBB}" type="doc">
      <dgm:prSet loTypeId="urn:microsoft.com/office/officeart/2005/8/layout/venn1" loCatId="relationship" qsTypeId="urn:microsoft.com/office/officeart/2005/8/quickstyle/simple4" qsCatId="simple" csTypeId="urn:microsoft.com/office/officeart/2005/8/colors/colorful1" csCatId="colorful" phldr="1"/>
      <dgm:spPr/>
    </dgm:pt>
    <dgm:pt modelId="{9022926D-CAEE-492B-A285-0660F701949D}">
      <dgm:prSet phldrT="[Text]" custT="1"/>
      <dgm:spPr/>
      <dgm:t>
        <a:bodyPr/>
        <a:lstStyle/>
        <a:p>
          <a:r>
            <a:rPr lang="en-US" sz="3600" b="1" dirty="0" smtClean="0">
              <a:solidFill>
                <a:schemeClr val="accent3"/>
              </a:solidFill>
              <a:latin typeface="Arial Narrow" panose="020B0606020202030204" pitchFamily="34" charset="0"/>
            </a:rPr>
            <a:t>Strengths</a:t>
          </a:r>
        </a:p>
        <a:p>
          <a:r>
            <a:rPr lang="en-US" sz="3600" b="1" dirty="0" smtClean="0">
              <a:solidFill>
                <a:schemeClr val="accent3"/>
              </a:solidFill>
              <a:latin typeface="Arial Narrow" panose="020B0606020202030204" pitchFamily="34" charset="0"/>
            </a:rPr>
            <a:t> </a:t>
          </a:r>
          <a:endParaRPr lang="en-US" sz="3600" b="1" dirty="0">
            <a:solidFill>
              <a:schemeClr val="accent3"/>
            </a:solidFill>
            <a:latin typeface="Arial Narrow" panose="020B0606020202030204" pitchFamily="34" charset="0"/>
          </a:endParaRPr>
        </a:p>
      </dgm:t>
    </dgm:pt>
    <dgm:pt modelId="{005DF50D-7EB4-4809-881D-7918B281B8F4}" type="parTrans" cxnId="{0A9C68C2-3206-44F1-9FB0-C59AA453BBBB}">
      <dgm:prSet/>
      <dgm:spPr/>
      <dgm:t>
        <a:bodyPr/>
        <a:lstStyle/>
        <a:p>
          <a:endParaRPr lang="en-US"/>
        </a:p>
      </dgm:t>
    </dgm:pt>
    <dgm:pt modelId="{AD4E09C3-EB34-4DB0-A75F-DABA074F7599}" type="sibTrans" cxnId="{0A9C68C2-3206-44F1-9FB0-C59AA453BBBB}">
      <dgm:prSet/>
      <dgm:spPr/>
      <dgm:t>
        <a:bodyPr/>
        <a:lstStyle/>
        <a:p>
          <a:endParaRPr lang="en-US"/>
        </a:p>
      </dgm:t>
    </dgm:pt>
    <dgm:pt modelId="{06B71EE1-13B8-4E54-BADD-E5CEBAF23F59}">
      <dgm:prSet phldrT="[Text]" custT="1"/>
      <dgm:spPr/>
      <dgm:t>
        <a:bodyPr/>
        <a:lstStyle/>
        <a:p>
          <a:pPr algn="r"/>
          <a:r>
            <a:rPr lang="en-US" sz="3600" b="1" dirty="0" smtClean="0">
              <a:solidFill>
                <a:schemeClr val="accent6">
                  <a:lumMod val="75000"/>
                </a:schemeClr>
              </a:solidFill>
              <a:latin typeface="Arial Narrow" panose="020B0606020202030204" pitchFamily="34" charset="0"/>
            </a:rPr>
            <a:t>Supports &amp; Resources</a:t>
          </a:r>
          <a:endParaRPr lang="en-US" sz="3600" b="1" dirty="0">
            <a:solidFill>
              <a:schemeClr val="accent6">
                <a:lumMod val="75000"/>
              </a:schemeClr>
            </a:solidFill>
            <a:latin typeface="Arial Narrow" panose="020B0606020202030204" pitchFamily="34" charset="0"/>
          </a:endParaRPr>
        </a:p>
      </dgm:t>
    </dgm:pt>
    <dgm:pt modelId="{BDB1C675-5E1B-4E50-B75A-820A2EE3C2FF}" type="parTrans" cxnId="{C7B91607-F4D9-4B75-89FE-DBCF201C8000}">
      <dgm:prSet/>
      <dgm:spPr/>
      <dgm:t>
        <a:bodyPr/>
        <a:lstStyle/>
        <a:p>
          <a:endParaRPr lang="en-US"/>
        </a:p>
      </dgm:t>
    </dgm:pt>
    <dgm:pt modelId="{79FE0C0B-B413-4D7B-8F63-514846DAE92E}" type="sibTrans" cxnId="{C7B91607-F4D9-4B75-89FE-DBCF201C8000}">
      <dgm:prSet/>
      <dgm:spPr/>
      <dgm:t>
        <a:bodyPr/>
        <a:lstStyle/>
        <a:p>
          <a:endParaRPr lang="en-US"/>
        </a:p>
      </dgm:t>
    </dgm:pt>
    <dgm:pt modelId="{44A543FE-14F3-4F6D-BC18-A51EFA64192F}">
      <dgm:prSet phldrT="[Text]" custT="1"/>
      <dgm:spPr/>
      <dgm:t>
        <a:bodyPr/>
        <a:lstStyle/>
        <a:p>
          <a:pPr algn="l"/>
          <a:r>
            <a:rPr lang="en-US" sz="3600" b="1" dirty="0" smtClean="0">
              <a:solidFill>
                <a:schemeClr val="accent3"/>
              </a:solidFill>
              <a:latin typeface="Arial Narrow" panose="020B0606020202030204" pitchFamily="34" charset="0"/>
            </a:rPr>
            <a:t>Concerns &amp; Priorities</a:t>
          </a:r>
          <a:endParaRPr lang="en-US" sz="3600" b="1" dirty="0">
            <a:solidFill>
              <a:schemeClr val="accent3"/>
            </a:solidFill>
            <a:latin typeface="Arial Narrow" panose="020B0606020202030204" pitchFamily="34" charset="0"/>
          </a:endParaRPr>
        </a:p>
      </dgm:t>
    </dgm:pt>
    <dgm:pt modelId="{B4D66F8D-51BF-44DC-B92C-EB58C28487E7}" type="parTrans" cxnId="{142E70FB-AEFD-4951-B7B7-341D8E0AD3CE}">
      <dgm:prSet/>
      <dgm:spPr/>
      <dgm:t>
        <a:bodyPr/>
        <a:lstStyle/>
        <a:p>
          <a:endParaRPr lang="en-US"/>
        </a:p>
      </dgm:t>
    </dgm:pt>
    <dgm:pt modelId="{FD473C44-6E10-4D0F-9B20-7387D01EDE3E}" type="sibTrans" cxnId="{142E70FB-AEFD-4951-B7B7-341D8E0AD3CE}">
      <dgm:prSet/>
      <dgm:spPr/>
      <dgm:t>
        <a:bodyPr/>
        <a:lstStyle/>
        <a:p>
          <a:endParaRPr lang="en-US"/>
        </a:p>
      </dgm:t>
    </dgm:pt>
    <dgm:pt modelId="{1E36F42A-A474-45C3-A9B0-A6703E711728}" type="pres">
      <dgm:prSet presAssocID="{A3546BDC-70B9-4228-BB97-BE9F6EA3ACBB}" presName="compositeShape" presStyleCnt="0">
        <dgm:presLayoutVars>
          <dgm:chMax val="7"/>
          <dgm:dir/>
          <dgm:resizeHandles val="exact"/>
        </dgm:presLayoutVars>
      </dgm:prSet>
      <dgm:spPr/>
    </dgm:pt>
    <dgm:pt modelId="{A7541316-372C-44ED-B381-C6D5DE2BE6F3}" type="pres">
      <dgm:prSet presAssocID="{9022926D-CAEE-492B-A285-0660F701949D}" presName="circ1" presStyleLbl="vennNode1" presStyleIdx="0" presStyleCnt="3" custLinFactNeighborX="-926" custLinFactNeighborY="2546"/>
      <dgm:spPr/>
      <dgm:t>
        <a:bodyPr/>
        <a:lstStyle/>
        <a:p>
          <a:endParaRPr lang="en-US"/>
        </a:p>
      </dgm:t>
    </dgm:pt>
    <dgm:pt modelId="{6A355620-D4B2-43CD-BFE5-FC496C50B92C}" type="pres">
      <dgm:prSet presAssocID="{9022926D-CAEE-492B-A285-0660F701949D}" presName="circ1Tx" presStyleLbl="revTx" presStyleIdx="0" presStyleCnt="0">
        <dgm:presLayoutVars>
          <dgm:chMax val="0"/>
          <dgm:chPref val="0"/>
          <dgm:bulletEnabled val="1"/>
        </dgm:presLayoutVars>
      </dgm:prSet>
      <dgm:spPr/>
      <dgm:t>
        <a:bodyPr/>
        <a:lstStyle/>
        <a:p>
          <a:endParaRPr lang="en-US"/>
        </a:p>
      </dgm:t>
    </dgm:pt>
    <dgm:pt modelId="{0921B461-1FAD-4638-A3B9-2B9CA6C82F1B}" type="pres">
      <dgm:prSet presAssocID="{06B71EE1-13B8-4E54-BADD-E5CEBAF23F59}" presName="circ2" presStyleLbl="vennNode1" presStyleIdx="1" presStyleCnt="3" custLinFactNeighborX="-2287" custLinFactNeighborY="-22917"/>
      <dgm:spPr/>
      <dgm:t>
        <a:bodyPr/>
        <a:lstStyle/>
        <a:p>
          <a:endParaRPr lang="en-US"/>
        </a:p>
      </dgm:t>
    </dgm:pt>
    <dgm:pt modelId="{7AB13C09-9CD0-468B-9C2C-D81705FA123B}" type="pres">
      <dgm:prSet presAssocID="{06B71EE1-13B8-4E54-BADD-E5CEBAF23F59}" presName="circ2Tx" presStyleLbl="revTx" presStyleIdx="0" presStyleCnt="0">
        <dgm:presLayoutVars>
          <dgm:chMax val="0"/>
          <dgm:chPref val="0"/>
          <dgm:bulletEnabled val="1"/>
        </dgm:presLayoutVars>
      </dgm:prSet>
      <dgm:spPr/>
      <dgm:t>
        <a:bodyPr/>
        <a:lstStyle/>
        <a:p>
          <a:endParaRPr lang="en-US"/>
        </a:p>
      </dgm:t>
    </dgm:pt>
    <dgm:pt modelId="{270A7778-DB65-4A2E-B689-D602AB703402}" type="pres">
      <dgm:prSet presAssocID="{44A543FE-14F3-4F6D-BC18-A51EFA64192F}" presName="circ3" presStyleLbl="vennNode1" presStyleIdx="2" presStyleCnt="3" custLinFactNeighborX="2750" custLinFactNeighborY="-18287"/>
      <dgm:spPr/>
      <dgm:t>
        <a:bodyPr/>
        <a:lstStyle/>
        <a:p>
          <a:endParaRPr lang="en-US"/>
        </a:p>
      </dgm:t>
    </dgm:pt>
    <dgm:pt modelId="{F1058D01-18B3-4EA4-BC1F-D459B585A5E7}" type="pres">
      <dgm:prSet presAssocID="{44A543FE-14F3-4F6D-BC18-A51EFA64192F}" presName="circ3Tx" presStyleLbl="revTx" presStyleIdx="0" presStyleCnt="0">
        <dgm:presLayoutVars>
          <dgm:chMax val="0"/>
          <dgm:chPref val="0"/>
          <dgm:bulletEnabled val="1"/>
        </dgm:presLayoutVars>
      </dgm:prSet>
      <dgm:spPr/>
      <dgm:t>
        <a:bodyPr/>
        <a:lstStyle/>
        <a:p>
          <a:endParaRPr lang="en-US"/>
        </a:p>
      </dgm:t>
    </dgm:pt>
  </dgm:ptLst>
  <dgm:cxnLst>
    <dgm:cxn modelId="{0A9C68C2-3206-44F1-9FB0-C59AA453BBBB}" srcId="{A3546BDC-70B9-4228-BB97-BE9F6EA3ACBB}" destId="{9022926D-CAEE-492B-A285-0660F701949D}" srcOrd="0" destOrd="0" parTransId="{005DF50D-7EB4-4809-881D-7918B281B8F4}" sibTransId="{AD4E09C3-EB34-4DB0-A75F-DABA074F7599}"/>
    <dgm:cxn modelId="{C7B91607-F4D9-4B75-89FE-DBCF201C8000}" srcId="{A3546BDC-70B9-4228-BB97-BE9F6EA3ACBB}" destId="{06B71EE1-13B8-4E54-BADD-E5CEBAF23F59}" srcOrd="1" destOrd="0" parTransId="{BDB1C675-5E1B-4E50-B75A-820A2EE3C2FF}" sibTransId="{79FE0C0B-B413-4D7B-8F63-514846DAE92E}"/>
    <dgm:cxn modelId="{1094AE84-5A41-453B-97A7-DE2BF506DCA8}" type="presOf" srcId="{9022926D-CAEE-492B-A285-0660F701949D}" destId="{6A355620-D4B2-43CD-BFE5-FC496C50B92C}" srcOrd="1" destOrd="0" presId="urn:microsoft.com/office/officeart/2005/8/layout/venn1"/>
    <dgm:cxn modelId="{416CB241-7E41-4DDC-B0A9-2535D13C1536}" type="presOf" srcId="{44A543FE-14F3-4F6D-BC18-A51EFA64192F}" destId="{270A7778-DB65-4A2E-B689-D602AB703402}" srcOrd="0" destOrd="0" presId="urn:microsoft.com/office/officeart/2005/8/layout/venn1"/>
    <dgm:cxn modelId="{821E1DAE-30C8-4EF5-B431-E15F6BA9D252}" type="presOf" srcId="{44A543FE-14F3-4F6D-BC18-A51EFA64192F}" destId="{F1058D01-18B3-4EA4-BC1F-D459B585A5E7}" srcOrd="1" destOrd="0" presId="urn:microsoft.com/office/officeart/2005/8/layout/venn1"/>
    <dgm:cxn modelId="{977FC829-5F54-4EC2-8689-5768D4AD753B}" type="presOf" srcId="{A3546BDC-70B9-4228-BB97-BE9F6EA3ACBB}" destId="{1E36F42A-A474-45C3-A9B0-A6703E711728}" srcOrd="0" destOrd="0" presId="urn:microsoft.com/office/officeart/2005/8/layout/venn1"/>
    <dgm:cxn modelId="{F0346F9B-5CFF-499B-A4B6-D884ADA3EE0F}" type="presOf" srcId="{06B71EE1-13B8-4E54-BADD-E5CEBAF23F59}" destId="{0921B461-1FAD-4638-A3B9-2B9CA6C82F1B}" srcOrd="0" destOrd="0" presId="urn:microsoft.com/office/officeart/2005/8/layout/venn1"/>
    <dgm:cxn modelId="{DD1AF3A5-1A72-4CE5-9574-5803E765E3A0}" type="presOf" srcId="{9022926D-CAEE-492B-A285-0660F701949D}" destId="{A7541316-372C-44ED-B381-C6D5DE2BE6F3}" srcOrd="0" destOrd="0" presId="urn:microsoft.com/office/officeart/2005/8/layout/venn1"/>
    <dgm:cxn modelId="{142E70FB-AEFD-4951-B7B7-341D8E0AD3CE}" srcId="{A3546BDC-70B9-4228-BB97-BE9F6EA3ACBB}" destId="{44A543FE-14F3-4F6D-BC18-A51EFA64192F}" srcOrd="2" destOrd="0" parTransId="{B4D66F8D-51BF-44DC-B92C-EB58C28487E7}" sibTransId="{FD473C44-6E10-4D0F-9B20-7387D01EDE3E}"/>
    <dgm:cxn modelId="{5AA16750-C165-4BCF-A5DD-BA26B6F08A70}" type="presOf" srcId="{06B71EE1-13B8-4E54-BADD-E5CEBAF23F59}" destId="{7AB13C09-9CD0-468B-9C2C-D81705FA123B}" srcOrd="1" destOrd="0" presId="urn:microsoft.com/office/officeart/2005/8/layout/venn1"/>
    <dgm:cxn modelId="{B2588C23-105E-4F3F-85E4-8EF002D8756C}" type="presParOf" srcId="{1E36F42A-A474-45C3-A9B0-A6703E711728}" destId="{A7541316-372C-44ED-B381-C6D5DE2BE6F3}" srcOrd="0" destOrd="0" presId="urn:microsoft.com/office/officeart/2005/8/layout/venn1"/>
    <dgm:cxn modelId="{61F0E0EC-099F-4F77-8A15-134E00DFA136}" type="presParOf" srcId="{1E36F42A-A474-45C3-A9B0-A6703E711728}" destId="{6A355620-D4B2-43CD-BFE5-FC496C50B92C}" srcOrd="1" destOrd="0" presId="urn:microsoft.com/office/officeart/2005/8/layout/venn1"/>
    <dgm:cxn modelId="{39729666-AEB8-40C8-AF86-EA3B30EE3EEC}" type="presParOf" srcId="{1E36F42A-A474-45C3-A9B0-A6703E711728}" destId="{0921B461-1FAD-4638-A3B9-2B9CA6C82F1B}" srcOrd="2" destOrd="0" presId="urn:microsoft.com/office/officeart/2005/8/layout/venn1"/>
    <dgm:cxn modelId="{3B62A97D-23B1-4755-BDAC-A9BA2CFF9F77}" type="presParOf" srcId="{1E36F42A-A474-45C3-A9B0-A6703E711728}" destId="{7AB13C09-9CD0-468B-9C2C-D81705FA123B}" srcOrd="3" destOrd="0" presId="urn:microsoft.com/office/officeart/2005/8/layout/venn1"/>
    <dgm:cxn modelId="{13768D05-220E-4317-97F8-689915EE6E17}" type="presParOf" srcId="{1E36F42A-A474-45C3-A9B0-A6703E711728}" destId="{270A7778-DB65-4A2E-B689-D602AB703402}" srcOrd="4" destOrd="0" presId="urn:microsoft.com/office/officeart/2005/8/layout/venn1"/>
    <dgm:cxn modelId="{C61CEAA3-1535-4ED7-A4B0-A99C54B8F090}" type="presParOf" srcId="{1E36F42A-A474-45C3-A9B0-A6703E711728}" destId="{F1058D01-18B3-4EA4-BC1F-D459B585A5E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41316-372C-44ED-B381-C6D5DE2BE6F3}">
      <dsp:nvSpPr>
        <dsp:cNvPr id="0" name=""/>
        <dsp:cNvSpPr/>
      </dsp:nvSpPr>
      <dsp:spPr>
        <a:xfrm>
          <a:off x="2895597" y="152390"/>
          <a:ext cx="3291840" cy="329184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3"/>
              </a:solidFill>
              <a:latin typeface="Arial Narrow" panose="020B0606020202030204" pitchFamily="34" charset="0"/>
            </a:rPr>
            <a:t>Strengths</a:t>
          </a:r>
        </a:p>
        <a:p>
          <a:pPr lvl="0" algn="ctr" defTabSz="1600200">
            <a:lnSpc>
              <a:spcPct val="90000"/>
            </a:lnSpc>
            <a:spcBef>
              <a:spcPct val="0"/>
            </a:spcBef>
            <a:spcAft>
              <a:spcPct val="35000"/>
            </a:spcAft>
          </a:pPr>
          <a:r>
            <a:rPr lang="en-US" sz="3600" b="1" kern="1200" dirty="0" smtClean="0">
              <a:solidFill>
                <a:schemeClr val="accent3"/>
              </a:solidFill>
              <a:latin typeface="Arial Narrow" panose="020B0606020202030204" pitchFamily="34" charset="0"/>
            </a:rPr>
            <a:t> </a:t>
          </a:r>
          <a:endParaRPr lang="en-US" sz="3600" b="1" kern="1200" dirty="0">
            <a:solidFill>
              <a:schemeClr val="accent3"/>
            </a:solidFill>
            <a:latin typeface="Arial Narrow" panose="020B0606020202030204" pitchFamily="34" charset="0"/>
          </a:endParaRPr>
        </a:p>
      </dsp:txBody>
      <dsp:txXfrm>
        <a:off x="3334509" y="728462"/>
        <a:ext cx="2414016" cy="1481328"/>
      </dsp:txXfrm>
    </dsp:sp>
    <dsp:sp modelId="{0921B461-1FAD-4638-A3B9-2B9CA6C82F1B}">
      <dsp:nvSpPr>
        <dsp:cNvPr id="0" name=""/>
        <dsp:cNvSpPr/>
      </dsp:nvSpPr>
      <dsp:spPr>
        <a:xfrm>
          <a:off x="4038601" y="1371589"/>
          <a:ext cx="3291840" cy="3291840"/>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1600200">
            <a:lnSpc>
              <a:spcPct val="90000"/>
            </a:lnSpc>
            <a:spcBef>
              <a:spcPct val="0"/>
            </a:spcBef>
            <a:spcAft>
              <a:spcPct val="35000"/>
            </a:spcAft>
          </a:pPr>
          <a:r>
            <a:rPr lang="en-US" sz="3600" b="1" kern="1200" dirty="0" smtClean="0">
              <a:solidFill>
                <a:schemeClr val="accent6">
                  <a:lumMod val="75000"/>
                </a:schemeClr>
              </a:solidFill>
              <a:latin typeface="Arial Narrow" panose="020B0606020202030204" pitchFamily="34" charset="0"/>
            </a:rPr>
            <a:t>Supports &amp; Resources</a:t>
          </a:r>
          <a:endParaRPr lang="en-US" sz="3600" b="1" kern="1200" dirty="0">
            <a:solidFill>
              <a:schemeClr val="accent6">
                <a:lumMod val="75000"/>
              </a:schemeClr>
            </a:solidFill>
            <a:latin typeface="Arial Narrow" panose="020B0606020202030204" pitchFamily="34" charset="0"/>
          </a:endParaRPr>
        </a:p>
      </dsp:txBody>
      <dsp:txXfrm>
        <a:off x="5045355" y="2221981"/>
        <a:ext cx="1975104" cy="1810512"/>
      </dsp:txXfrm>
    </dsp:sp>
    <dsp:sp modelId="{270A7778-DB65-4A2E-B689-D602AB703402}">
      <dsp:nvSpPr>
        <dsp:cNvPr id="0" name=""/>
        <dsp:cNvSpPr/>
      </dsp:nvSpPr>
      <dsp:spPr>
        <a:xfrm>
          <a:off x="1828799" y="1524001"/>
          <a:ext cx="3291840" cy="329184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r>
            <a:rPr lang="en-US" sz="3600" b="1" kern="1200" dirty="0" smtClean="0">
              <a:solidFill>
                <a:schemeClr val="accent3"/>
              </a:solidFill>
              <a:latin typeface="Arial Narrow" panose="020B0606020202030204" pitchFamily="34" charset="0"/>
            </a:rPr>
            <a:t>Concerns &amp; Priorities</a:t>
          </a:r>
          <a:endParaRPr lang="en-US" sz="3600" b="1" kern="1200" dirty="0">
            <a:solidFill>
              <a:schemeClr val="accent3"/>
            </a:solidFill>
            <a:latin typeface="Arial Narrow" panose="020B0606020202030204" pitchFamily="34" charset="0"/>
          </a:endParaRPr>
        </a:p>
      </dsp:txBody>
      <dsp:txXfrm>
        <a:off x="2138781" y="2374393"/>
        <a:ext cx="1975104" cy="18105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sz="quarter" idx="1"/>
          </p:nvPr>
        </p:nvSpPr>
        <p:spPr>
          <a:xfrm>
            <a:off x="3884613" y="1"/>
            <a:ext cx="2971800" cy="465693"/>
          </a:xfrm>
          <a:prstGeom prst="rect">
            <a:avLst/>
          </a:prstGeom>
        </p:spPr>
        <p:txBody>
          <a:bodyPr vert="horz" lIns="93317" tIns="46659" rIns="93317" bIns="46659" rtlCol="0"/>
          <a:lstStyle>
            <a:lvl1pPr algn="r">
              <a:defRPr sz="1300"/>
            </a:lvl1pPr>
          </a:lstStyle>
          <a:p>
            <a:fld id="{DEB39547-B357-4936-AB5F-6221DDBBBBD0}" type="datetimeFigureOut">
              <a:rPr lang="en-US" smtClean="0"/>
              <a:pPr/>
              <a:t>5/1/18</a:t>
            </a:fld>
            <a:endParaRPr lang="en-US" dirty="0"/>
          </a:p>
        </p:txBody>
      </p:sp>
      <p:sp>
        <p:nvSpPr>
          <p:cNvPr id="4" name="Footer Placeholder 3"/>
          <p:cNvSpPr>
            <a:spLocks noGrp="1"/>
          </p:cNvSpPr>
          <p:nvPr>
            <p:ph type="ftr" sz="quarter" idx="2"/>
          </p:nvPr>
        </p:nvSpPr>
        <p:spPr>
          <a:xfrm>
            <a:off x="0" y="8846555"/>
            <a:ext cx="2971800" cy="465693"/>
          </a:xfrm>
          <a:prstGeom prst="rect">
            <a:avLst/>
          </a:prstGeom>
        </p:spPr>
        <p:txBody>
          <a:bodyPr vert="horz" lIns="93317" tIns="46659" rIns="93317" bIns="4665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84613" y="8846555"/>
            <a:ext cx="2971800" cy="465693"/>
          </a:xfrm>
          <a:prstGeom prst="rect">
            <a:avLst/>
          </a:prstGeom>
        </p:spPr>
        <p:txBody>
          <a:bodyPr vert="horz" lIns="93317" tIns="46659" rIns="93317" bIns="46659" rtlCol="0" anchor="b"/>
          <a:lstStyle>
            <a:lvl1pPr algn="r">
              <a:defRPr sz="1300"/>
            </a:lvl1pPr>
          </a:lstStyle>
          <a:p>
            <a:fld id="{A042A6B9-AEDC-4F6A-9BE0-1C90E36F3A59}" type="slidenum">
              <a:rPr lang="en-US" smtClean="0"/>
              <a:pPr/>
              <a:t>‹#›</a:t>
            </a:fld>
            <a:endParaRPr lang="en-US" dirty="0"/>
          </a:p>
        </p:txBody>
      </p:sp>
    </p:spTree>
    <p:extLst>
      <p:ext uri="{BB962C8B-B14F-4D97-AF65-F5344CB8AC3E}">
        <p14:creationId xmlns:p14="http://schemas.microsoft.com/office/powerpoint/2010/main" val="3374770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93"/>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884613" y="1"/>
            <a:ext cx="2971800" cy="465693"/>
          </a:xfrm>
          <a:prstGeom prst="rect">
            <a:avLst/>
          </a:prstGeom>
        </p:spPr>
        <p:txBody>
          <a:bodyPr vert="horz" lIns="93317" tIns="46659" rIns="93317" bIns="46659" rtlCol="0"/>
          <a:lstStyle>
            <a:lvl1pPr algn="r">
              <a:defRPr sz="1300"/>
            </a:lvl1pPr>
          </a:lstStyle>
          <a:p>
            <a:fld id="{4A451A0C-83DF-41BE-A5DF-13946EBCF27A}" type="datetimeFigureOut">
              <a:rPr lang="en-US" smtClean="0"/>
              <a:pPr/>
              <a:t>5/1/18</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5"/>
            <a:ext cx="2971800" cy="465693"/>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84613" y="8846555"/>
            <a:ext cx="2971800" cy="465693"/>
          </a:xfrm>
          <a:prstGeom prst="rect">
            <a:avLst/>
          </a:prstGeom>
        </p:spPr>
        <p:txBody>
          <a:bodyPr vert="horz" lIns="93317" tIns="46659" rIns="93317" bIns="46659" rtlCol="0" anchor="b"/>
          <a:lstStyle>
            <a:lvl1pPr algn="r">
              <a:defRPr sz="1300"/>
            </a:lvl1pPr>
          </a:lstStyle>
          <a:p>
            <a:fld id="{788A8840-B5BE-4C08-B85C-92B1FF045632}" type="slidenum">
              <a:rPr lang="en-US" smtClean="0"/>
              <a:pPr/>
              <a:t>‹#›</a:t>
            </a:fld>
            <a:endParaRPr lang="en-US" dirty="0"/>
          </a:p>
        </p:txBody>
      </p:sp>
    </p:spTree>
    <p:extLst>
      <p:ext uri="{BB962C8B-B14F-4D97-AF65-F5344CB8AC3E}">
        <p14:creationId xmlns:p14="http://schemas.microsoft.com/office/powerpoint/2010/main" val="3914497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have been teaching, researching,</a:t>
            </a:r>
            <a:r>
              <a:rPr lang="en-US" baseline="0" dirty="0" smtClean="0"/>
              <a:t> engaging in service and outreach off of the tenure track for more than 50 years at Colorado State University (CSU). It is in the past decade that we have seen the number of these faculty grow to now make up more than 40% of the total faculty at CSU. There are a number of reasons for this growth, including funding allocations as well as supply and demand of higher education jobs. The information presented in these slides serve to set in context the changing of faculty at CSU and highlight challenges to these changes. Also presented here are some of the efforts being done to meet the challenges and set up partnerships for a new model of hiring, supporting, and thinking about faculty off of the tenure track. While none of the suggestions offered here are viable long-term solutions to the larger issues that face the endurance of tenure, the protection of academic freedom for all faculty, and unpredictable allocations of funding in higher ed, at CSU there are thoughtful intentions and efforts in play to ensure a professional and sustainable career trajectory for all faculty. </a:t>
            </a:r>
            <a:endParaRPr lang="en-US" dirty="0"/>
          </a:p>
        </p:txBody>
      </p:sp>
      <p:sp>
        <p:nvSpPr>
          <p:cNvPr id="4" name="Slide Number Placeholder 3"/>
          <p:cNvSpPr>
            <a:spLocks noGrp="1"/>
          </p:cNvSpPr>
          <p:nvPr>
            <p:ph type="sldNum" sz="quarter" idx="10"/>
          </p:nvPr>
        </p:nvSpPr>
        <p:spPr/>
        <p:txBody>
          <a:bodyPr/>
          <a:lstStyle/>
          <a:p>
            <a:fld id="{35D1BCB3-598D-4CED-8E2D-031A22F1FF3E}" type="slidenum">
              <a:rPr lang="en-US" smtClean="0"/>
              <a:t>1</a:t>
            </a:fld>
            <a:endParaRPr lang="en-US" dirty="0"/>
          </a:p>
        </p:txBody>
      </p:sp>
    </p:spTree>
    <p:extLst>
      <p:ext uri="{BB962C8B-B14F-4D97-AF65-F5344CB8AC3E}">
        <p14:creationId xmlns:p14="http://schemas.microsoft.com/office/powerpoint/2010/main" val="7531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A8840-B5BE-4C08-B85C-92B1FF045632}" type="slidenum">
              <a:rPr lang="en-US" smtClean="0"/>
              <a:pPr/>
              <a:t>10</a:t>
            </a:fld>
            <a:endParaRPr lang="en-US" dirty="0"/>
          </a:p>
        </p:txBody>
      </p:sp>
    </p:spTree>
    <p:extLst>
      <p:ext uri="{BB962C8B-B14F-4D97-AF65-F5344CB8AC3E}">
        <p14:creationId xmlns:p14="http://schemas.microsoft.com/office/powerpoint/2010/main" val="375829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11</a:t>
            </a:fld>
            <a:endParaRPr lang="en-US" dirty="0"/>
          </a:p>
        </p:txBody>
      </p:sp>
    </p:spTree>
    <p:extLst>
      <p:ext uri="{BB962C8B-B14F-4D97-AF65-F5344CB8AC3E}">
        <p14:creationId xmlns:p14="http://schemas.microsoft.com/office/powerpoint/2010/main" val="2538769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A8840-B5BE-4C08-B85C-92B1FF045632}" type="slidenum">
              <a:rPr lang="en-US" smtClean="0"/>
              <a:pPr/>
              <a:t>12</a:t>
            </a:fld>
            <a:endParaRPr lang="en-US" dirty="0"/>
          </a:p>
        </p:txBody>
      </p:sp>
    </p:spTree>
    <p:extLst>
      <p:ext uri="{BB962C8B-B14F-4D97-AF65-F5344CB8AC3E}">
        <p14:creationId xmlns:p14="http://schemas.microsoft.com/office/powerpoint/2010/main" val="375829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14</a:t>
            </a:fld>
            <a:endParaRPr lang="en-US" dirty="0"/>
          </a:p>
        </p:txBody>
      </p:sp>
    </p:spTree>
    <p:extLst>
      <p:ext uri="{BB962C8B-B14F-4D97-AF65-F5344CB8AC3E}">
        <p14:creationId xmlns:p14="http://schemas.microsoft.com/office/powerpoint/2010/main" val="18180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15</a:t>
            </a:fld>
            <a:endParaRPr lang="en-US"/>
          </a:p>
        </p:txBody>
      </p:sp>
    </p:spTree>
    <p:extLst>
      <p:ext uri="{BB962C8B-B14F-4D97-AF65-F5344CB8AC3E}">
        <p14:creationId xmlns:p14="http://schemas.microsoft.com/office/powerpoint/2010/main" val="304018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16</a:t>
            </a:fld>
            <a:endParaRPr lang="en-US"/>
          </a:p>
        </p:txBody>
      </p:sp>
    </p:spTree>
    <p:extLst>
      <p:ext uri="{BB962C8B-B14F-4D97-AF65-F5344CB8AC3E}">
        <p14:creationId xmlns:p14="http://schemas.microsoft.com/office/powerpoint/2010/main" val="58663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17</a:t>
            </a:fld>
            <a:endParaRPr lang="en-US"/>
          </a:p>
        </p:txBody>
      </p:sp>
    </p:spTree>
    <p:extLst>
      <p:ext uri="{BB962C8B-B14F-4D97-AF65-F5344CB8AC3E}">
        <p14:creationId xmlns:p14="http://schemas.microsoft.com/office/powerpoint/2010/main" val="4050418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18</a:t>
            </a:fld>
            <a:endParaRPr lang="en-US"/>
          </a:p>
        </p:txBody>
      </p:sp>
    </p:spTree>
    <p:extLst>
      <p:ext uri="{BB962C8B-B14F-4D97-AF65-F5344CB8AC3E}">
        <p14:creationId xmlns:p14="http://schemas.microsoft.com/office/powerpoint/2010/main" val="356775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19</a:t>
            </a:fld>
            <a:endParaRPr lang="en-US"/>
          </a:p>
        </p:txBody>
      </p:sp>
    </p:spTree>
    <p:extLst>
      <p:ext uri="{BB962C8B-B14F-4D97-AF65-F5344CB8AC3E}">
        <p14:creationId xmlns:p14="http://schemas.microsoft.com/office/powerpoint/2010/main" val="2934761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20</a:t>
            </a:fld>
            <a:endParaRPr lang="en-US"/>
          </a:p>
        </p:txBody>
      </p:sp>
    </p:spTree>
    <p:extLst>
      <p:ext uri="{BB962C8B-B14F-4D97-AF65-F5344CB8AC3E}">
        <p14:creationId xmlns:p14="http://schemas.microsoft.com/office/powerpoint/2010/main" val="356775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Common goals of all faculty: </a:t>
            </a:r>
          </a:p>
          <a:p>
            <a:r>
              <a:rPr lang="en-US" baseline="0" dirty="0" smtClean="0"/>
              <a:t>Student success</a:t>
            </a:r>
          </a:p>
          <a:p>
            <a:r>
              <a:rPr lang="en-US" baseline="0" dirty="0" smtClean="0"/>
              <a:t>Sustainability of a free society, contributing to the betterment of society and the pursuit of knowledge, truth, and innovation</a:t>
            </a:r>
          </a:p>
          <a:p>
            <a:r>
              <a:rPr lang="en-US" baseline="0" dirty="0" smtClean="0"/>
              <a:t>Professional development, meaning making, and personal pursuit for academic success / growth </a:t>
            </a:r>
          </a:p>
          <a:p>
            <a:endParaRPr lang="en-US" baseline="0" dirty="0" smtClean="0"/>
          </a:p>
          <a:p>
            <a:r>
              <a:rPr lang="en-US" baseline="0" dirty="0" smtClean="0"/>
              <a:t>Common Values of all faculty: </a:t>
            </a:r>
          </a:p>
          <a:p>
            <a:r>
              <a:rPr lang="en-US" baseline="0" dirty="0" smtClean="0"/>
              <a:t>Accountability</a:t>
            </a:r>
          </a:p>
          <a:p>
            <a:r>
              <a:rPr lang="en-US" baseline="0" dirty="0" smtClean="0"/>
              <a:t>Integrity</a:t>
            </a:r>
          </a:p>
          <a:p>
            <a:r>
              <a:rPr lang="en-US" baseline="0" dirty="0" smtClean="0"/>
              <a:t>Respect</a:t>
            </a:r>
          </a:p>
          <a:p>
            <a:r>
              <a:rPr lang="en-US" baseline="0" dirty="0" smtClean="0"/>
              <a:t>Achievement and advancement</a:t>
            </a:r>
          </a:p>
          <a:p>
            <a:endParaRPr lang="en-US" baseline="0" dirty="0" smtClean="0"/>
          </a:p>
          <a:p>
            <a:endParaRPr lang="en-US" baseline="0" dirty="0" smtClean="0"/>
          </a:p>
          <a:p>
            <a:r>
              <a:rPr lang="en-US" dirty="0" smtClean="0"/>
              <a:t>Context – Who are the Non-Tenure-Track Faculty</a:t>
            </a:r>
          </a:p>
          <a:p>
            <a:r>
              <a:rPr lang="en-US" dirty="0" smtClean="0"/>
              <a:t>	numbers</a:t>
            </a:r>
          </a:p>
          <a:p>
            <a:r>
              <a:rPr lang="en-US" dirty="0" smtClean="0"/>
              <a:t>	roles &amp; responsibilities</a:t>
            </a:r>
          </a:p>
          <a:p>
            <a:r>
              <a:rPr lang="en-US" dirty="0" smtClean="0"/>
              <a:t>	why this career path</a:t>
            </a:r>
          </a:p>
          <a:p>
            <a:r>
              <a:rPr lang="en-US" dirty="0" smtClean="0"/>
              <a:t>Common goals, values, and challenges among faculty – education, research &amp; service – innovation, student success, &amp; advancement of a free society</a:t>
            </a:r>
          </a:p>
          <a:p>
            <a:r>
              <a:rPr lang="en-US" dirty="0" smtClean="0"/>
              <a:t>Current Issues – what has been done</a:t>
            </a:r>
          </a:p>
          <a:p>
            <a:r>
              <a:rPr lang="en-US" dirty="0" smtClean="0"/>
              <a:t>Future Issues – what needs to be addressed - Recommendations for Integrating, Collaboration, and Shared Governance among Faculty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D1BCB3-598D-4CED-8E2D-031A22F1FF3E}" type="slidenum">
              <a:rPr lang="en-US" smtClean="0"/>
              <a:t>2</a:t>
            </a:fld>
            <a:endParaRPr lang="en-US" dirty="0"/>
          </a:p>
        </p:txBody>
      </p:sp>
    </p:spTree>
    <p:extLst>
      <p:ext uri="{BB962C8B-B14F-4D97-AF65-F5344CB8AC3E}">
        <p14:creationId xmlns:p14="http://schemas.microsoft.com/office/powerpoint/2010/main" val="1718080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21</a:t>
            </a:fld>
            <a:endParaRPr lang="en-US"/>
          </a:p>
        </p:txBody>
      </p:sp>
    </p:spTree>
    <p:extLst>
      <p:ext uri="{BB962C8B-B14F-4D97-AF65-F5344CB8AC3E}">
        <p14:creationId xmlns:p14="http://schemas.microsoft.com/office/powerpoint/2010/main" val="3537200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22</a:t>
            </a:fld>
            <a:endParaRPr lang="en-US"/>
          </a:p>
        </p:txBody>
      </p:sp>
    </p:spTree>
    <p:extLst>
      <p:ext uri="{BB962C8B-B14F-4D97-AF65-F5344CB8AC3E}">
        <p14:creationId xmlns:p14="http://schemas.microsoft.com/office/powerpoint/2010/main" val="3567758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23</a:t>
            </a:fld>
            <a:endParaRPr lang="en-US"/>
          </a:p>
        </p:txBody>
      </p:sp>
    </p:spTree>
    <p:extLst>
      <p:ext uri="{BB962C8B-B14F-4D97-AF65-F5344CB8AC3E}">
        <p14:creationId xmlns:p14="http://schemas.microsoft.com/office/powerpoint/2010/main" val="405447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7BE7A2-960F-461C-853B-3B1FA1E87D50}" type="slidenum">
              <a:rPr lang="en-US" smtClean="0"/>
              <a:t>24</a:t>
            </a:fld>
            <a:endParaRPr lang="en-US"/>
          </a:p>
        </p:txBody>
      </p:sp>
    </p:spTree>
    <p:extLst>
      <p:ext uri="{BB962C8B-B14F-4D97-AF65-F5344CB8AC3E}">
        <p14:creationId xmlns:p14="http://schemas.microsoft.com/office/powerpoint/2010/main" val="3567758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a:t>
            </a:r>
            <a:r>
              <a:rPr lang="en-US" baseline="0" dirty="0" smtClean="0"/>
              <a:t> types</a:t>
            </a:r>
          </a:p>
          <a:p>
            <a:r>
              <a:rPr lang="en-US" baseline="0" dirty="0" smtClean="0"/>
              <a:t>Responsibilities</a:t>
            </a:r>
          </a:p>
          <a:p>
            <a:r>
              <a:rPr lang="en-US" baseline="0" dirty="0" smtClean="0"/>
              <a:t>Roles</a:t>
            </a:r>
          </a:p>
          <a:p>
            <a:r>
              <a:rPr lang="en-US" baseline="0" dirty="0" smtClean="0"/>
              <a:t>Career track</a:t>
            </a:r>
          </a:p>
          <a:p>
            <a:r>
              <a:rPr lang="en-US" baseline="0" dirty="0" smtClean="0"/>
              <a:t>Stories of why we are here; choice</a:t>
            </a:r>
          </a:p>
          <a:p>
            <a:endParaRPr lang="en-US" baseline="0" dirty="0" smtClean="0"/>
          </a:p>
          <a:p>
            <a:r>
              <a:rPr lang="en-US" baseline="0" dirty="0" smtClean="0"/>
              <a:t>Common goals: </a:t>
            </a:r>
          </a:p>
          <a:p>
            <a:r>
              <a:rPr lang="en-US" baseline="0" dirty="0" smtClean="0"/>
              <a:t>Student success</a:t>
            </a:r>
          </a:p>
          <a:p>
            <a:r>
              <a:rPr lang="en-US" baseline="0" dirty="0" smtClean="0"/>
              <a:t>Sustainability of a free society, contributing to the betterment of society and the pursuit of knowledge, truth, and innovation</a:t>
            </a:r>
          </a:p>
          <a:p>
            <a:r>
              <a:rPr lang="en-US" baseline="0" dirty="0" smtClean="0"/>
              <a:t>Professional development, meaning making, and personal pursuit for academic success / growth </a:t>
            </a:r>
          </a:p>
          <a:p>
            <a:endParaRPr lang="en-US" baseline="0" dirty="0" smtClean="0"/>
          </a:p>
          <a:p>
            <a:r>
              <a:rPr lang="en-US" baseline="0" dirty="0" smtClean="0"/>
              <a:t>Common Values: </a:t>
            </a:r>
          </a:p>
          <a:p>
            <a:r>
              <a:rPr lang="en-US" baseline="0" dirty="0" smtClean="0"/>
              <a:t>Accountability</a:t>
            </a:r>
          </a:p>
          <a:p>
            <a:r>
              <a:rPr lang="en-US" baseline="0" dirty="0" smtClean="0"/>
              <a:t>Integrity</a:t>
            </a:r>
          </a:p>
          <a:p>
            <a:r>
              <a:rPr lang="en-US" baseline="0" dirty="0" smtClean="0"/>
              <a:t>Respect</a:t>
            </a:r>
          </a:p>
          <a:p>
            <a:r>
              <a:rPr lang="en-US" baseline="0" dirty="0" smtClean="0"/>
              <a:t>Achievement and advancement</a:t>
            </a:r>
          </a:p>
          <a:p>
            <a:endParaRPr lang="en-US" baseline="0" dirty="0" smtClean="0"/>
          </a:p>
          <a:p>
            <a:endParaRPr lang="en-US" baseline="0" dirty="0" smtClean="0"/>
          </a:p>
          <a:p>
            <a:r>
              <a:rPr lang="en-US" dirty="0" smtClean="0"/>
              <a:t>Context – Who are the Non-Tenure-Track Faculty</a:t>
            </a:r>
          </a:p>
          <a:p>
            <a:r>
              <a:rPr lang="en-US" dirty="0" smtClean="0"/>
              <a:t>	numbers</a:t>
            </a:r>
          </a:p>
          <a:p>
            <a:r>
              <a:rPr lang="en-US" dirty="0" smtClean="0"/>
              <a:t>	roles &amp; responsibilities</a:t>
            </a:r>
          </a:p>
          <a:p>
            <a:r>
              <a:rPr lang="en-US" dirty="0" smtClean="0"/>
              <a:t>	why this career path</a:t>
            </a:r>
          </a:p>
          <a:p>
            <a:r>
              <a:rPr lang="en-US" dirty="0" smtClean="0"/>
              <a:t>Common goals, values, and challenges among faculty – education, research &amp; service – innovation, student success, &amp; advancement of a free society</a:t>
            </a:r>
          </a:p>
          <a:p>
            <a:r>
              <a:rPr lang="en-US" dirty="0" smtClean="0"/>
              <a:t>Current Issues – what has been done</a:t>
            </a:r>
          </a:p>
          <a:p>
            <a:r>
              <a:rPr lang="en-US" dirty="0" smtClean="0"/>
              <a:t>Future Issues – what needs to be addressed - Recommendations for Integrating, Collaboration, and Shared Governance among Faculty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D1BCB3-598D-4CED-8E2D-031A22F1FF3E}" type="slidenum">
              <a:rPr lang="en-US" smtClean="0"/>
              <a:t>25</a:t>
            </a:fld>
            <a:endParaRPr lang="en-US" dirty="0"/>
          </a:p>
        </p:txBody>
      </p:sp>
    </p:spTree>
    <p:extLst>
      <p:ext uri="{BB962C8B-B14F-4D97-AF65-F5344CB8AC3E}">
        <p14:creationId xmlns:p14="http://schemas.microsoft.com/office/powerpoint/2010/main" val="306709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26</a:t>
            </a:fld>
            <a:endParaRPr lang="en-US" dirty="0"/>
          </a:p>
        </p:txBody>
      </p:sp>
    </p:spTree>
    <p:extLst>
      <p:ext uri="{BB962C8B-B14F-4D97-AF65-F5344CB8AC3E}">
        <p14:creationId xmlns:p14="http://schemas.microsoft.com/office/powerpoint/2010/main" val="2967813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27</a:t>
            </a:fld>
            <a:endParaRPr lang="en-US" dirty="0"/>
          </a:p>
        </p:txBody>
      </p:sp>
    </p:spTree>
    <p:extLst>
      <p:ext uri="{BB962C8B-B14F-4D97-AF65-F5344CB8AC3E}">
        <p14:creationId xmlns:p14="http://schemas.microsoft.com/office/powerpoint/2010/main" val="3011361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28</a:t>
            </a:fld>
            <a:endParaRPr lang="en-US" dirty="0"/>
          </a:p>
        </p:txBody>
      </p:sp>
    </p:spTree>
    <p:extLst>
      <p:ext uri="{BB962C8B-B14F-4D97-AF65-F5344CB8AC3E}">
        <p14:creationId xmlns:p14="http://schemas.microsoft.com/office/powerpoint/2010/main" val="4126194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29</a:t>
            </a:fld>
            <a:endParaRPr lang="en-US" dirty="0"/>
          </a:p>
        </p:txBody>
      </p:sp>
    </p:spTree>
    <p:extLst>
      <p:ext uri="{BB962C8B-B14F-4D97-AF65-F5344CB8AC3E}">
        <p14:creationId xmlns:p14="http://schemas.microsoft.com/office/powerpoint/2010/main" val="2013189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30</a:t>
            </a:fld>
            <a:endParaRPr lang="en-US" dirty="0"/>
          </a:p>
        </p:txBody>
      </p:sp>
    </p:spTree>
    <p:extLst>
      <p:ext uri="{BB962C8B-B14F-4D97-AF65-F5344CB8AC3E}">
        <p14:creationId xmlns:p14="http://schemas.microsoft.com/office/powerpoint/2010/main" val="117876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3</a:t>
            </a:fld>
            <a:endParaRPr lang="en-US" dirty="0"/>
          </a:p>
        </p:txBody>
      </p:sp>
    </p:spTree>
    <p:extLst>
      <p:ext uri="{BB962C8B-B14F-4D97-AF65-F5344CB8AC3E}">
        <p14:creationId xmlns:p14="http://schemas.microsoft.com/office/powerpoint/2010/main" val="647180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31</a:t>
            </a:fld>
            <a:endParaRPr lang="en-US" dirty="0"/>
          </a:p>
        </p:txBody>
      </p:sp>
    </p:spTree>
    <p:extLst>
      <p:ext uri="{BB962C8B-B14F-4D97-AF65-F5344CB8AC3E}">
        <p14:creationId xmlns:p14="http://schemas.microsoft.com/office/powerpoint/2010/main" val="2061273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32</a:t>
            </a:fld>
            <a:endParaRPr lang="en-US" dirty="0"/>
          </a:p>
        </p:txBody>
      </p:sp>
    </p:spTree>
    <p:extLst>
      <p:ext uri="{BB962C8B-B14F-4D97-AF65-F5344CB8AC3E}">
        <p14:creationId xmlns:p14="http://schemas.microsoft.com/office/powerpoint/2010/main" val="1327240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33</a:t>
            </a:fld>
            <a:endParaRPr lang="en-US" dirty="0"/>
          </a:p>
        </p:txBody>
      </p:sp>
    </p:spTree>
    <p:extLst>
      <p:ext uri="{BB962C8B-B14F-4D97-AF65-F5344CB8AC3E}">
        <p14:creationId xmlns:p14="http://schemas.microsoft.com/office/powerpoint/2010/main" val="2654125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34</a:t>
            </a:fld>
            <a:endParaRPr lang="en-US" dirty="0"/>
          </a:p>
        </p:txBody>
      </p:sp>
    </p:spTree>
    <p:extLst>
      <p:ext uri="{BB962C8B-B14F-4D97-AF65-F5344CB8AC3E}">
        <p14:creationId xmlns:p14="http://schemas.microsoft.com/office/powerpoint/2010/main" val="4281268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35</a:t>
            </a:fld>
            <a:endParaRPr lang="en-US" dirty="0"/>
          </a:p>
        </p:txBody>
      </p:sp>
    </p:spTree>
    <p:extLst>
      <p:ext uri="{BB962C8B-B14F-4D97-AF65-F5344CB8AC3E}">
        <p14:creationId xmlns:p14="http://schemas.microsoft.com/office/powerpoint/2010/main" val="152324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4</a:t>
            </a:fld>
            <a:endParaRPr lang="en-US" dirty="0"/>
          </a:p>
        </p:txBody>
      </p:sp>
    </p:spTree>
    <p:extLst>
      <p:ext uri="{BB962C8B-B14F-4D97-AF65-F5344CB8AC3E}">
        <p14:creationId xmlns:p14="http://schemas.microsoft.com/office/powerpoint/2010/main" val="277346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5</a:t>
            </a:fld>
            <a:endParaRPr lang="en-US" dirty="0"/>
          </a:p>
        </p:txBody>
      </p:sp>
    </p:spTree>
    <p:extLst>
      <p:ext uri="{BB962C8B-B14F-4D97-AF65-F5344CB8AC3E}">
        <p14:creationId xmlns:p14="http://schemas.microsoft.com/office/powerpoint/2010/main" val="140759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6</a:t>
            </a:fld>
            <a:endParaRPr lang="en-US" dirty="0"/>
          </a:p>
        </p:txBody>
      </p:sp>
    </p:spTree>
    <p:extLst>
      <p:ext uri="{BB962C8B-B14F-4D97-AF65-F5344CB8AC3E}">
        <p14:creationId xmlns:p14="http://schemas.microsoft.com/office/powerpoint/2010/main" val="128512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A8840-B5BE-4C08-B85C-92B1FF045632}" type="slidenum">
              <a:rPr lang="en-US" smtClean="0"/>
              <a:pPr/>
              <a:t>7</a:t>
            </a:fld>
            <a:endParaRPr lang="en-US" dirty="0"/>
          </a:p>
        </p:txBody>
      </p:sp>
    </p:spTree>
    <p:extLst>
      <p:ext uri="{BB962C8B-B14F-4D97-AF65-F5344CB8AC3E}">
        <p14:creationId xmlns:p14="http://schemas.microsoft.com/office/powerpoint/2010/main" val="428858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8A8840-B5BE-4C08-B85C-92B1FF045632}" type="slidenum">
              <a:rPr lang="en-US" smtClean="0"/>
              <a:pPr/>
              <a:t>8</a:t>
            </a:fld>
            <a:endParaRPr lang="en-US" dirty="0"/>
          </a:p>
        </p:txBody>
      </p:sp>
    </p:spTree>
    <p:extLst>
      <p:ext uri="{BB962C8B-B14F-4D97-AF65-F5344CB8AC3E}">
        <p14:creationId xmlns:p14="http://schemas.microsoft.com/office/powerpoint/2010/main" val="3771286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158"/>
              </a:spcBef>
            </a:pPr>
            <a:r>
              <a:rPr lang="en-US" altLang="en-US" dirty="0">
                <a:solidFill>
                  <a:schemeClr val="hlink"/>
                </a:solidFill>
              </a:rPr>
              <a:t>CSU is approximately the 87</a:t>
            </a:r>
            <a:r>
              <a:rPr lang="en-US" altLang="en-US" baseline="30000" dirty="0">
                <a:solidFill>
                  <a:schemeClr val="hlink"/>
                </a:solidFill>
              </a:rPr>
              <a:t>th</a:t>
            </a:r>
            <a:r>
              <a:rPr lang="en-US" altLang="en-US" dirty="0">
                <a:solidFill>
                  <a:schemeClr val="hlink"/>
                </a:solidFill>
              </a:rPr>
              <a:t> largest Comprehensive Public Research University, which has more than</a:t>
            </a:r>
            <a:r>
              <a:rPr lang="en-US" altLang="en-US" dirty="0">
                <a:solidFill>
                  <a:srgbClr val="99CCFF"/>
                </a:solidFill>
              </a:rPr>
              <a:t> </a:t>
            </a:r>
            <a:r>
              <a:rPr lang="en-US" altLang="en-US" sz="1900" b="1" dirty="0"/>
              <a:t>31,000</a:t>
            </a:r>
            <a:r>
              <a:rPr lang="en-US" altLang="en-US" b="1" dirty="0"/>
              <a:t> </a:t>
            </a:r>
            <a:r>
              <a:rPr lang="en-US" altLang="en-US" dirty="0">
                <a:solidFill>
                  <a:schemeClr val="hlink"/>
                </a:solidFill>
              </a:rPr>
              <a:t>students</a:t>
            </a:r>
            <a:endParaRPr lang="en-US" altLang="en-US" dirty="0">
              <a:solidFill>
                <a:srgbClr val="99CCFF"/>
              </a:solidFill>
            </a:endParaRPr>
          </a:p>
          <a:p>
            <a:pPr>
              <a:spcBef>
                <a:spcPts val="1158"/>
              </a:spcBef>
            </a:pPr>
            <a:endParaRPr lang="en-US" altLang="en-US" sz="800" dirty="0">
              <a:solidFill>
                <a:srgbClr val="99CCFF"/>
              </a:solidFill>
            </a:endParaRPr>
          </a:p>
          <a:p>
            <a:pPr>
              <a:spcBef>
                <a:spcPts val="1158"/>
              </a:spcBef>
            </a:pPr>
            <a:r>
              <a:rPr lang="en-US" altLang="en-US" sz="1900" b="1" dirty="0"/>
              <a:t> 6,701 </a:t>
            </a:r>
            <a:r>
              <a:rPr lang="en-US" altLang="en-US" dirty="0">
                <a:solidFill>
                  <a:schemeClr val="hlink"/>
                </a:solidFill>
              </a:rPr>
              <a:t>employees of which</a:t>
            </a:r>
            <a:r>
              <a:rPr lang="en-US" altLang="en-US" sz="1900" dirty="0">
                <a:solidFill>
                  <a:schemeClr val="hlink"/>
                </a:solidFill>
              </a:rPr>
              <a:t> </a:t>
            </a:r>
            <a:r>
              <a:rPr lang="en-US" altLang="en-US" sz="1900" b="1" dirty="0"/>
              <a:t>1,710</a:t>
            </a:r>
            <a:r>
              <a:rPr lang="en-US" altLang="en-US" sz="1900" dirty="0">
                <a:solidFill>
                  <a:schemeClr val="hlink"/>
                </a:solidFill>
              </a:rPr>
              <a:t> </a:t>
            </a:r>
            <a:r>
              <a:rPr lang="en-US" altLang="en-US" dirty="0">
                <a:solidFill>
                  <a:schemeClr val="hlink"/>
                </a:solidFill>
              </a:rPr>
              <a:t>are faculty members and </a:t>
            </a:r>
          </a:p>
          <a:p>
            <a:pPr algn="ctr"/>
            <a:r>
              <a:rPr lang="en-US" altLang="en-US" sz="1900" b="1" dirty="0">
                <a:solidFill>
                  <a:srgbClr val="FF0000"/>
                </a:solidFill>
              </a:rPr>
              <a:t>40% </a:t>
            </a:r>
            <a:r>
              <a:rPr lang="en-US" altLang="en-US" b="1" dirty="0">
                <a:solidFill>
                  <a:srgbClr val="FF0000"/>
                </a:solidFill>
              </a:rPr>
              <a:t>are on non-tenure track appointments</a:t>
            </a:r>
            <a:endParaRPr lang="en-US" altLang="en-US" sz="1000" dirty="0">
              <a:solidFill>
                <a:schemeClr val="hlink"/>
              </a:solidFill>
            </a:endParaRPr>
          </a:p>
          <a:p>
            <a:pPr eaLnBrk="1" hangingPunct="1">
              <a:lnSpc>
                <a:spcPct val="80000"/>
              </a:lnSpc>
              <a:buFontTx/>
              <a:buNone/>
            </a:pPr>
            <a:endParaRPr lang="en-US" altLang="en-US" sz="1000" dirty="0"/>
          </a:p>
          <a:p>
            <a:endParaRPr lang="en-US" dirty="0"/>
          </a:p>
        </p:txBody>
      </p:sp>
      <p:sp>
        <p:nvSpPr>
          <p:cNvPr id="4" name="Slide Number Placeholder 3"/>
          <p:cNvSpPr>
            <a:spLocks noGrp="1"/>
          </p:cNvSpPr>
          <p:nvPr>
            <p:ph type="sldNum" sz="quarter" idx="10"/>
          </p:nvPr>
        </p:nvSpPr>
        <p:spPr/>
        <p:txBody>
          <a:bodyPr/>
          <a:lstStyle/>
          <a:p>
            <a:fld id="{788A8840-B5BE-4C08-B85C-92B1FF045632}" type="slidenum">
              <a:rPr lang="en-US" smtClean="0"/>
              <a:pPr/>
              <a:t>9</a:t>
            </a:fld>
            <a:endParaRPr lang="en-US" dirty="0"/>
          </a:p>
        </p:txBody>
      </p:sp>
    </p:spTree>
    <p:extLst>
      <p:ext uri="{BB962C8B-B14F-4D97-AF65-F5344CB8AC3E}">
        <p14:creationId xmlns:p14="http://schemas.microsoft.com/office/powerpoint/2010/main" val="31111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059DEC8-BE16-45AC-81D2-198DCD5EB9AC}" type="slidenum">
              <a:rPr lang="en-US"/>
              <a:pPr/>
              <a:t>‹#›</a:t>
            </a:fld>
            <a:endParaRPr lang="en-US" dirty="0"/>
          </a:p>
        </p:txBody>
      </p:sp>
      <p:pic>
        <p:nvPicPr>
          <p:cNvPr id="1026" name="Picture 2" descr="C:\Users\Melissa Heiter\Documents\Marketing\Project Data\CSU Stadium\ICON Deliverable\Neighborhood Meetings July 2012\Slide Title-01.jpg"/>
          <p:cNvPicPr>
            <a:picLocks noChangeAspect="1" noChangeArrowheads="1"/>
          </p:cNvPicPr>
          <p:nvPr userDrawn="1"/>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CDF578-6962-4F00-8AA8-401933836BA5}" type="slidenum">
              <a:rPr lang="en-US"/>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FCB9AF7-110A-43E1-8F69-0425011AD149}" type="slidenum">
              <a:rPr lang="en-US"/>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insid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solidFill>
            <a:schemeClr val="accent3">
              <a:lumMod val="20000"/>
              <a:lumOff val="80000"/>
            </a:schemeClr>
          </a:solidFill>
          <a:ln w="9525">
            <a:noFill/>
            <a:miter lim="800000"/>
            <a:headEnd/>
            <a:tailEnd/>
          </a:ln>
        </p:spPr>
      </p:pic>
      <p:sp>
        <p:nvSpPr>
          <p:cNvPr id="2" name="Title 1"/>
          <p:cNvSpPr>
            <a:spLocks noGrp="1"/>
          </p:cNvSpPr>
          <p:nvPr>
            <p:ph type="title"/>
          </p:nvPr>
        </p:nvSpPr>
        <p:spPr>
          <a:xfrm>
            <a:off x="4038600" y="533400"/>
            <a:ext cx="4800600" cy="533400"/>
          </a:xfrm>
        </p:spPr>
        <p:txBody>
          <a:bodyPr/>
          <a:lstStyle>
            <a:lvl1pPr algn="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DC9FC25-B4BE-44C9-BD81-33F706549355}" type="slidenum">
              <a:rPr lang="en-US"/>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7A7935C-5E17-47E4-9FC7-AFF007823272}" type="slidenum">
              <a:rPr lang="en-US"/>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B815904-FC61-46D7-A587-05DC7C784B6C}" type="slidenum">
              <a:rPr lang="en-US"/>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EA82C1C-F294-47A6-BDAF-C539DE3472FE}" type="slidenum">
              <a:rPr lang="en-US"/>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B3CFDA81-3ACA-482A-9124-340862DEC55C}" type="slidenum">
              <a:rPr lang="en-US"/>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55C5836-0B24-4714-88CF-CABFDAA054B7}" type="slidenum">
              <a:rPr lang="en-US"/>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8C3385F-0534-47A4-A4DF-23A7F9E10E86}" type="slidenum">
              <a:rPr lang="en-US"/>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CBDA1C8-2965-41FE-B5DB-C1FD601AFF7E}" type="slidenum">
              <a:rPr lang="en-US"/>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B8A97AF-BEE8-4696-A132-EE6D571BFF6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6.jpe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6.jpeg"/><Relationship Id="rId7"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0" Type="http://schemas.openxmlformats.org/officeDocument/2006/relationships/tags" Target="../tags/tag20.xml"/><Relationship Id="rId21" Type="http://schemas.openxmlformats.org/officeDocument/2006/relationships/tags" Target="../tags/tag21.xml"/><Relationship Id="rId22" Type="http://schemas.openxmlformats.org/officeDocument/2006/relationships/tags" Target="../tags/tag22.xml"/><Relationship Id="rId23" Type="http://schemas.openxmlformats.org/officeDocument/2006/relationships/tags" Target="../tags/tag23.xml"/><Relationship Id="rId24" Type="http://schemas.openxmlformats.org/officeDocument/2006/relationships/tags" Target="../tags/tag24.xml"/><Relationship Id="rId25" Type="http://schemas.openxmlformats.org/officeDocument/2006/relationships/tags" Target="../tags/tag25.xml"/><Relationship Id="rId26" Type="http://schemas.openxmlformats.org/officeDocument/2006/relationships/tags" Target="../tags/tag26.xml"/><Relationship Id="rId27" Type="http://schemas.openxmlformats.org/officeDocument/2006/relationships/tags" Target="../tags/tag27.xml"/><Relationship Id="rId28" Type="http://schemas.openxmlformats.org/officeDocument/2006/relationships/tags" Target="../tags/tag28.xml"/><Relationship Id="rId29" Type="http://schemas.openxmlformats.org/officeDocument/2006/relationships/tags" Target="../tags/tag29.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30" Type="http://schemas.openxmlformats.org/officeDocument/2006/relationships/tags" Target="../tags/tag30.xml"/><Relationship Id="rId31" Type="http://schemas.openxmlformats.org/officeDocument/2006/relationships/tags" Target="../tags/tag31.xml"/><Relationship Id="rId32" Type="http://schemas.openxmlformats.org/officeDocument/2006/relationships/tags" Target="../tags/tag32.xml"/><Relationship Id="rId9" Type="http://schemas.openxmlformats.org/officeDocument/2006/relationships/tags" Target="../tags/tag9.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33" Type="http://schemas.openxmlformats.org/officeDocument/2006/relationships/tags" Target="../tags/tag33.xml"/><Relationship Id="rId34" Type="http://schemas.openxmlformats.org/officeDocument/2006/relationships/tags" Target="../tags/tag34.xml"/><Relationship Id="rId35" Type="http://schemas.openxmlformats.org/officeDocument/2006/relationships/tags" Target="../tags/tag35.xml"/><Relationship Id="rId36" Type="http://schemas.openxmlformats.org/officeDocument/2006/relationships/tags" Target="../tags/tag36.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tags" Target="../tags/tag19.xml"/><Relationship Id="rId37" Type="http://schemas.openxmlformats.org/officeDocument/2006/relationships/tags" Target="../tags/tag37.xml"/><Relationship Id="rId38" Type="http://schemas.openxmlformats.org/officeDocument/2006/relationships/tags" Target="../tags/tag38.xml"/><Relationship Id="rId39" Type="http://schemas.openxmlformats.org/officeDocument/2006/relationships/tags" Target="../tags/tag39.xml"/><Relationship Id="rId40" Type="http://schemas.openxmlformats.org/officeDocument/2006/relationships/tags" Target="../tags/tag40.xml"/><Relationship Id="rId41" Type="http://schemas.openxmlformats.org/officeDocument/2006/relationships/slideLayout" Target="../slideLayouts/slideLayout7.xml"/><Relationship Id="rId4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20" Type="http://schemas.openxmlformats.org/officeDocument/2006/relationships/tags" Target="../tags/tag60.xml"/><Relationship Id="rId21" Type="http://schemas.openxmlformats.org/officeDocument/2006/relationships/tags" Target="../tags/tag61.xml"/><Relationship Id="rId22" Type="http://schemas.openxmlformats.org/officeDocument/2006/relationships/tags" Target="../tags/tag62.xml"/><Relationship Id="rId23" Type="http://schemas.openxmlformats.org/officeDocument/2006/relationships/tags" Target="../tags/tag63.xml"/><Relationship Id="rId24" Type="http://schemas.openxmlformats.org/officeDocument/2006/relationships/tags" Target="../tags/tag64.xml"/><Relationship Id="rId25" Type="http://schemas.openxmlformats.org/officeDocument/2006/relationships/tags" Target="../tags/tag65.xml"/><Relationship Id="rId26" Type="http://schemas.openxmlformats.org/officeDocument/2006/relationships/tags" Target="../tags/tag66.xml"/><Relationship Id="rId27" Type="http://schemas.openxmlformats.org/officeDocument/2006/relationships/tags" Target="../tags/tag67.xml"/><Relationship Id="rId28" Type="http://schemas.openxmlformats.org/officeDocument/2006/relationships/tags" Target="../tags/tag68.xml"/><Relationship Id="rId29" Type="http://schemas.openxmlformats.org/officeDocument/2006/relationships/tags" Target="../tags/tag69.xml"/><Relationship Id="rId1" Type="http://schemas.openxmlformats.org/officeDocument/2006/relationships/tags" Target="../tags/tag41.xml"/><Relationship Id="rId2" Type="http://schemas.openxmlformats.org/officeDocument/2006/relationships/tags" Target="../tags/tag42.xml"/><Relationship Id="rId3" Type="http://schemas.openxmlformats.org/officeDocument/2006/relationships/tags" Target="../tags/tag43.xml"/><Relationship Id="rId4" Type="http://schemas.openxmlformats.org/officeDocument/2006/relationships/tags" Target="../tags/tag44.xml"/><Relationship Id="rId5" Type="http://schemas.openxmlformats.org/officeDocument/2006/relationships/tags" Target="../tags/tag45.xml"/><Relationship Id="rId30" Type="http://schemas.openxmlformats.org/officeDocument/2006/relationships/tags" Target="../tags/tag70.xml"/><Relationship Id="rId31" Type="http://schemas.openxmlformats.org/officeDocument/2006/relationships/tags" Target="../tags/tag71.xml"/><Relationship Id="rId32" Type="http://schemas.openxmlformats.org/officeDocument/2006/relationships/tags" Target="../tags/tag72.xml"/><Relationship Id="rId9" Type="http://schemas.openxmlformats.org/officeDocument/2006/relationships/tags" Target="../tags/tag49.xml"/><Relationship Id="rId6" Type="http://schemas.openxmlformats.org/officeDocument/2006/relationships/tags" Target="../tags/tag46.xml"/><Relationship Id="rId7" Type="http://schemas.openxmlformats.org/officeDocument/2006/relationships/tags" Target="../tags/tag47.xml"/><Relationship Id="rId8" Type="http://schemas.openxmlformats.org/officeDocument/2006/relationships/tags" Target="../tags/tag48.xml"/><Relationship Id="rId33" Type="http://schemas.openxmlformats.org/officeDocument/2006/relationships/tags" Target="../tags/tag73.xml"/><Relationship Id="rId34" Type="http://schemas.openxmlformats.org/officeDocument/2006/relationships/tags" Target="../tags/tag74.xml"/><Relationship Id="rId35" Type="http://schemas.openxmlformats.org/officeDocument/2006/relationships/tags" Target="../tags/tag75.xml"/><Relationship Id="rId36" Type="http://schemas.openxmlformats.org/officeDocument/2006/relationships/tags" Target="../tags/tag76.xml"/><Relationship Id="rId10" Type="http://schemas.openxmlformats.org/officeDocument/2006/relationships/tags" Target="../tags/tag50.xml"/><Relationship Id="rId11" Type="http://schemas.openxmlformats.org/officeDocument/2006/relationships/tags" Target="../tags/tag51.xml"/><Relationship Id="rId12" Type="http://schemas.openxmlformats.org/officeDocument/2006/relationships/tags" Target="../tags/tag52.xml"/><Relationship Id="rId13" Type="http://schemas.openxmlformats.org/officeDocument/2006/relationships/tags" Target="../tags/tag53.xml"/><Relationship Id="rId14" Type="http://schemas.openxmlformats.org/officeDocument/2006/relationships/tags" Target="../tags/tag54.xml"/><Relationship Id="rId15" Type="http://schemas.openxmlformats.org/officeDocument/2006/relationships/tags" Target="../tags/tag55.xml"/><Relationship Id="rId16" Type="http://schemas.openxmlformats.org/officeDocument/2006/relationships/tags" Target="../tags/tag56.xml"/><Relationship Id="rId17" Type="http://schemas.openxmlformats.org/officeDocument/2006/relationships/tags" Target="../tags/tag57.xml"/><Relationship Id="rId18" Type="http://schemas.openxmlformats.org/officeDocument/2006/relationships/tags" Target="../tags/tag58.xml"/><Relationship Id="rId19" Type="http://schemas.openxmlformats.org/officeDocument/2006/relationships/tags" Target="../tags/tag59.xml"/><Relationship Id="rId37" Type="http://schemas.openxmlformats.org/officeDocument/2006/relationships/tags" Target="../tags/tag77.xml"/><Relationship Id="rId38" Type="http://schemas.openxmlformats.org/officeDocument/2006/relationships/slideLayout" Target="../slideLayouts/slideLayout7.xml"/><Relationship Id="rId3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0" Type="http://schemas.openxmlformats.org/officeDocument/2006/relationships/tags" Target="../tags/tag97.xml"/><Relationship Id="rId21" Type="http://schemas.openxmlformats.org/officeDocument/2006/relationships/tags" Target="../tags/tag98.xml"/><Relationship Id="rId22" Type="http://schemas.openxmlformats.org/officeDocument/2006/relationships/tags" Target="../tags/tag99.xml"/><Relationship Id="rId23" Type="http://schemas.openxmlformats.org/officeDocument/2006/relationships/tags" Target="../tags/tag100.xml"/><Relationship Id="rId24" Type="http://schemas.openxmlformats.org/officeDocument/2006/relationships/tags" Target="../tags/tag101.xml"/><Relationship Id="rId25" Type="http://schemas.openxmlformats.org/officeDocument/2006/relationships/tags" Target="../tags/tag102.xml"/><Relationship Id="rId26" Type="http://schemas.openxmlformats.org/officeDocument/2006/relationships/tags" Target="../tags/tag103.xml"/><Relationship Id="rId27" Type="http://schemas.openxmlformats.org/officeDocument/2006/relationships/tags" Target="../tags/tag104.xml"/><Relationship Id="rId28" Type="http://schemas.openxmlformats.org/officeDocument/2006/relationships/tags" Target="../tags/tag105.xml"/><Relationship Id="rId29" Type="http://schemas.openxmlformats.org/officeDocument/2006/relationships/tags" Target="../tags/tag106.xml"/><Relationship Id="rId1" Type="http://schemas.openxmlformats.org/officeDocument/2006/relationships/tags" Target="../tags/tag78.xml"/><Relationship Id="rId2" Type="http://schemas.openxmlformats.org/officeDocument/2006/relationships/tags" Target="../tags/tag79.xml"/><Relationship Id="rId3" Type="http://schemas.openxmlformats.org/officeDocument/2006/relationships/tags" Target="../tags/tag80.xml"/><Relationship Id="rId4" Type="http://schemas.openxmlformats.org/officeDocument/2006/relationships/tags" Target="../tags/tag81.xml"/><Relationship Id="rId5" Type="http://schemas.openxmlformats.org/officeDocument/2006/relationships/tags" Target="../tags/tag82.xml"/><Relationship Id="rId30" Type="http://schemas.openxmlformats.org/officeDocument/2006/relationships/tags" Target="../tags/tag107.xml"/><Relationship Id="rId31" Type="http://schemas.openxmlformats.org/officeDocument/2006/relationships/tags" Target="../tags/tag108.xml"/><Relationship Id="rId32" Type="http://schemas.openxmlformats.org/officeDocument/2006/relationships/tags" Target="../tags/tag109.xml"/><Relationship Id="rId9" Type="http://schemas.openxmlformats.org/officeDocument/2006/relationships/tags" Target="../tags/tag86.xml"/><Relationship Id="rId6" Type="http://schemas.openxmlformats.org/officeDocument/2006/relationships/tags" Target="../tags/tag83.xml"/><Relationship Id="rId7" Type="http://schemas.openxmlformats.org/officeDocument/2006/relationships/tags" Target="../tags/tag84.xml"/><Relationship Id="rId8" Type="http://schemas.openxmlformats.org/officeDocument/2006/relationships/tags" Target="../tags/tag85.xml"/><Relationship Id="rId33" Type="http://schemas.openxmlformats.org/officeDocument/2006/relationships/tags" Target="../tags/tag110.xml"/><Relationship Id="rId34" Type="http://schemas.openxmlformats.org/officeDocument/2006/relationships/tags" Target="../tags/tag111.xml"/><Relationship Id="rId35" Type="http://schemas.openxmlformats.org/officeDocument/2006/relationships/tags" Target="../tags/tag112.xml"/><Relationship Id="rId36" Type="http://schemas.openxmlformats.org/officeDocument/2006/relationships/tags" Target="../tags/tag113.xml"/><Relationship Id="rId10" Type="http://schemas.openxmlformats.org/officeDocument/2006/relationships/tags" Target="../tags/tag87.xml"/><Relationship Id="rId11" Type="http://schemas.openxmlformats.org/officeDocument/2006/relationships/tags" Target="../tags/tag88.xml"/><Relationship Id="rId12" Type="http://schemas.openxmlformats.org/officeDocument/2006/relationships/tags" Target="../tags/tag89.xml"/><Relationship Id="rId13" Type="http://schemas.openxmlformats.org/officeDocument/2006/relationships/tags" Target="../tags/tag90.xml"/><Relationship Id="rId14" Type="http://schemas.openxmlformats.org/officeDocument/2006/relationships/tags" Target="../tags/tag91.xml"/><Relationship Id="rId15" Type="http://schemas.openxmlformats.org/officeDocument/2006/relationships/tags" Target="../tags/tag92.xml"/><Relationship Id="rId16" Type="http://schemas.openxmlformats.org/officeDocument/2006/relationships/tags" Target="../tags/tag93.xml"/><Relationship Id="rId17" Type="http://schemas.openxmlformats.org/officeDocument/2006/relationships/tags" Target="../tags/tag94.xml"/><Relationship Id="rId18" Type="http://schemas.openxmlformats.org/officeDocument/2006/relationships/tags" Target="../tags/tag95.xml"/><Relationship Id="rId19" Type="http://schemas.openxmlformats.org/officeDocument/2006/relationships/tags" Target="../tags/tag96.xml"/><Relationship Id="rId37" Type="http://schemas.openxmlformats.org/officeDocument/2006/relationships/tags" Target="../tags/tag114.xml"/><Relationship Id="rId38" Type="http://schemas.openxmlformats.org/officeDocument/2006/relationships/slideLayout" Target="../slideLayouts/slideLayout7.xml"/><Relationship Id="rId3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46" Type="http://schemas.openxmlformats.org/officeDocument/2006/relationships/slideLayout" Target="../slideLayouts/slideLayout7.xml"/><Relationship Id="rId47" Type="http://schemas.openxmlformats.org/officeDocument/2006/relationships/notesSlide" Target="../notesSlides/notesSlide6.xml"/><Relationship Id="rId20" Type="http://schemas.openxmlformats.org/officeDocument/2006/relationships/tags" Target="../tags/tag134.xml"/><Relationship Id="rId21" Type="http://schemas.openxmlformats.org/officeDocument/2006/relationships/tags" Target="../tags/tag135.xml"/><Relationship Id="rId22" Type="http://schemas.openxmlformats.org/officeDocument/2006/relationships/tags" Target="../tags/tag136.xml"/><Relationship Id="rId23" Type="http://schemas.openxmlformats.org/officeDocument/2006/relationships/tags" Target="../tags/tag137.xml"/><Relationship Id="rId24" Type="http://schemas.openxmlformats.org/officeDocument/2006/relationships/tags" Target="../tags/tag138.xml"/><Relationship Id="rId25" Type="http://schemas.openxmlformats.org/officeDocument/2006/relationships/tags" Target="../tags/tag139.xml"/><Relationship Id="rId26" Type="http://schemas.openxmlformats.org/officeDocument/2006/relationships/tags" Target="../tags/tag140.xml"/><Relationship Id="rId27" Type="http://schemas.openxmlformats.org/officeDocument/2006/relationships/tags" Target="../tags/tag141.xml"/><Relationship Id="rId28" Type="http://schemas.openxmlformats.org/officeDocument/2006/relationships/tags" Target="../tags/tag142.xml"/><Relationship Id="rId29" Type="http://schemas.openxmlformats.org/officeDocument/2006/relationships/tags" Target="../tags/tag143.xml"/><Relationship Id="rId1" Type="http://schemas.openxmlformats.org/officeDocument/2006/relationships/tags" Target="../tags/tag115.xml"/><Relationship Id="rId2" Type="http://schemas.openxmlformats.org/officeDocument/2006/relationships/tags" Target="../tags/tag116.xml"/><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tags" Target="../tags/tag119.xml"/><Relationship Id="rId30" Type="http://schemas.openxmlformats.org/officeDocument/2006/relationships/tags" Target="../tags/tag144.xml"/><Relationship Id="rId31" Type="http://schemas.openxmlformats.org/officeDocument/2006/relationships/tags" Target="../tags/tag145.xml"/><Relationship Id="rId32" Type="http://schemas.openxmlformats.org/officeDocument/2006/relationships/tags" Target="../tags/tag146.xml"/><Relationship Id="rId9" Type="http://schemas.openxmlformats.org/officeDocument/2006/relationships/tags" Target="../tags/tag123.xml"/><Relationship Id="rId6" Type="http://schemas.openxmlformats.org/officeDocument/2006/relationships/tags" Target="../tags/tag120.xml"/><Relationship Id="rId7" Type="http://schemas.openxmlformats.org/officeDocument/2006/relationships/tags" Target="../tags/tag121.xml"/><Relationship Id="rId8" Type="http://schemas.openxmlformats.org/officeDocument/2006/relationships/tags" Target="../tags/tag122.xml"/><Relationship Id="rId33" Type="http://schemas.openxmlformats.org/officeDocument/2006/relationships/tags" Target="../tags/tag147.xml"/><Relationship Id="rId34" Type="http://schemas.openxmlformats.org/officeDocument/2006/relationships/tags" Target="../tags/tag148.xml"/><Relationship Id="rId35" Type="http://schemas.openxmlformats.org/officeDocument/2006/relationships/tags" Target="../tags/tag149.xml"/><Relationship Id="rId36" Type="http://schemas.openxmlformats.org/officeDocument/2006/relationships/tags" Target="../tags/tag150.xml"/><Relationship Id="rId10" Type="http://schemas.openxmlformats.org/officeDocument/2006/relationships/tags" Target="../tags/tag124.xml"/><Relationship Id="rId11" Type="http://schemas.openxmlformats.org/officeDocument/2006/relationships/tags" Target="../tags/tag125.xml"/><Relationship Id="rId12" Type="http://schemas.openxmlformats.org/officeDocument/2006/relationships/tags" Target="../tags/tag126.xml"/><Relationship Id="rId13" Type="http://schemas.openxmlformats.org/officeDocument/2006/relationships/tags" Target="../tags/tag127.xml"/><Relationship Id="rId14" Type="http://schemas.openxmlformats.org/officeDocument/2006/relationships/tags" Target="../tags/tag128.xml"/><Relationship Id="rId15" Type="http://schemas.openxmlformats.org/officeDocument/2006/relationships/tags" Target="../tags/tag129.xml"/><Relationship Id="rId16" Type="http://schemas.openxmlformats.org/officeDocument/2006/relationships/tags" Target="../tags/tag130.xml"/><Relationship Id="rId17" Type="http://schemas.openxmlformats.org/officeDocument/2006/relationships/tags" Target="../tags/tag131.xml"/><Relationship Id="rId18" Type="http://schemas.openxmlformats.org/officeDocument/2006/relationships/tags" Target="../tags/tag132.xml"/><Relationship Id="rId19" Type="http://schemas.openxmlformats.org/officeDocument/2006/relationships/tags" Target="../tags/tag133.xml"/><Relationship Id="rId37" Type="http://schemas.openxmlformats.org/officeDocument/2006/relationships/tags" Target="../tags/tag151.xml"/><Relationship Id="rId38" Type="http://schemas.openxmlformats.org/officeDocument/2006/relationships/tags" Target="../tags/tag152.xml"/><Relationship Id="rId39" Type="http://schemas.openxmlformats.org/officeDocument/2006/relationships/tags" Target="../tags/tag153.xml"/><Relationship Id="rId40" Type="http://schemas.openxmlformats.org/officeDocument/2006/relationships/tags" Target="../tags/tag154.xml"/><Relationship Id="rId41" Type="http://schemas.openxmlformats.org/officeDocument/2006/relationships/tags" Target="../tags/tag155.xml"/><Relationship Id="rId42" Type="http://schemas.openxmlformats.org/officeDocument/2006/relationships/tags" Target="../tags/tag156.xml"/><Relationship Id="rId43" Type="http://schemas.openxmlformats.org/officeDocument/2006/relationships/tags" Target="../tags/tag157.xml"/><Relationship Id="rId44" Type="http://schemas.openxmlformats.org/officeDocument/2006/relationships/tags" Target="../tags/tag158.xml"/><Relationship Id="rId45" Type="http://schemas.openxmlformats.org/officeDocument/2006/relationships/tags" Target="../tags/tag1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030705"/>
            <a:ext cx="8305800" cy="2233862"/>
          </a:xfrm>
        </p:spPr>
        <p:txBody>
          <a:bodyPr/>
          <a:lstStyle/>
          <a:p>
            <a:pPr algn="l"/>
            <a:r>
              <a:rPr lang="en-US" dirty="0" smtClean="0">
                <a:latin typeface="Arial Narrow" panose="020B0606020202030204" pitchFamily="34" charset="0"/>
              </a:rPr>
              <a:t>State of the </a:t>
            </a:r>
            <a:br>
              <a:rPr lang="en-US" dirty="0" smtClean="0">
                <a:latin typeface="Arial Narrow" panose="020B0606020202030204" pitchFamily="34" charset="0"/>
              </a:rPr>
            </a:br>
            <a:r>
              <a:rPr lang="en-US" dirty="0" smtClean="0">
                <a:latin typeface="Arial Narrow" panose="020B0606020202030204" pitchFamily="34" charset="0"/>
              </a:rPr>
              <a:t>Non-Tenure-Track Faculty</a:t>
            </a:r>
            <a:br>
              <a:rPr lang="en-US" dirty="0" smtClean="0">
                <a:latin typeface="Arial Narrow" panose="020B0606020202030204" pitchFamily="34" charset="0"/>
              </a:rPr>
            </a:br>
            <a:r>
              <a:rPr lang="en-US" dirty="0" smtClean="0">
                <a:latin typeface="Arial Narrow" panose="020B0606020202030204" pitchFamily="34" charset="0"/>
              </a:rPr>
              <a:t>at Colorado State University</a:t>
            </a:r>
            <a:endParaRPr lang="en-US" dirty="0">
              <a:latin typeface="Arial Narrow" panose="020B0606020202030204" pitchFamily="34" charset="0"/>
            </a:endParaRPr>
          </a:p>
        </p:txBody>
      </p:sp>
      <p:sp>
        <p:nvSpPr>
          <p:cNvPr id="3" name="Subtitle 2"/>
          <p:cNvSpPr>
            <a:spLocks noGrp="1"/>
          </p:cNvSpPr>
          <p:nvPr>
            <p:ph sz="half" idx="1"/>
          </p:nvPr>
        </p:nvSpPr>
        <p:spPr>
          <a:xfrm>
            <a:off x="381000" y="4191000"/>
            <a:ext cx="7391400" cy="4525963"/>
          </a:xfrm>
        </p:spPr>
        <p:txBody>
          <a:bodyPr>
            <a:normAutofit/>
          </a:bodyPr>
          <a:lstStyle/>
          <a:p>
            <a:pPr marL="0" indent="0">
              <a:buNone/>
            </a:pPr>
            <a:r>
              <a:rPr lang="en-US" dirty="0" smtClean="0">
                <a:latin typeface="Arial Narrow" panose="020B0606020202030204" pitchFamily="34" charset="0"/>
              </a:rPr>
              <a:t>Committee on Non-Tenure-Track Faculty.</a:t>
            </a:r>
          </a:p>
          <a:p>
            <a:pPr marL="0" indent="0">
              <a:buNone/>
            </a:pPr>
            <a:r>
              <a:rPr lang="en-US" sz="2400" dirty="0" smtClean="0">
                <a:latin typeface="Arial Narrow" panose="020B0606020202030204" pitchFamily="34" charset="0"/>
              </a:rPr>
              <a:t>A Specialized Standing Committee of Faculty Council</a:t>
            </a:r>
          </a:p>
          <a:p>
            <a:pPr marL="0" indent="0">
              <a:buNone/>
            </a:pPr>
            <a:r>
              <a:rPr lang="en-US" sz="2400" dirty="0" smtClean="0">
                <a:latin typeface="Arial Narrow" panose="020B0606020202030204" pitchFamily="34" charset="0"/>
              </a:rPr>
              <a:t>Jennifer </a:t>
            </a:r>
            <a:r>
              <a:rPr lang="en-US" sz="2400" dirty="0" err="1" smtClean="0">
                <a:latin typeface="Arial Narrow" panose="020B0606020202030204" pitchFamily="34" charset="0"/>
              </a:rPr>
              <a:t>Aberle</a:t>
            </a:r>
            <a:r>
              <a:rPr lang="en-US" sz="2400" smtClean="0">
                <a:latin typeface="Arial Narrow" panose="020B0606020202030204" pitchFamily="34" charset="0"/>
              </a:rPr>
              <a:t>, Chair</a:t>
            </a:r>
            <a:endParaRPr lang="en-US" sz="2400" dirty="0">
              <a:latin typeface="Arial Narrow" panose="020B0606020202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646" y="4571999"/>
            <a:ext cx="2286001" cy="2286001"/>
          </a:xfrm>
          <a:prstGeom prst="ellipse">
            <a:avLst/>
          </a:prstGeom>
          <a:ln>
            <a:noFill/>
          </a:ln>
          <a:effectLst>
            <a:softEdge rad="317500"/>
          </a:effectLst>
        </p:spPr>
      </p:pic>
    </p:spTree>
    <p:extLst>
      <p:ext uri="{BB962C8B-B14F-4D97-AF65-F5344CB8AC3E}">
        <p14:creationId xmlns:p14="http://schemas.microsoft.com/office/powerpoint/2010/main" val="396210076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15240" y="457200"/>
            <a:ext cx="9144000" cy="5257800"/>
          </a:xfrm>
        </p:spPr>
        <p:txBody>
          <a:bodyPr>
            <a:normAutofit/>
          </a:bodyPr>
          <a:lstStyle/>
          <a:p>
            <a:pPr eaLnBrk="1" hangingPunct="1">
              <a:spcBef>
                <a:spcPts val="1200"/>
              </a:spcBef>
              <a:buFontTx/>
              <a:buNone/>
            </a:pPr>
            <a:endParaRPr lang="en-US" altLang="en-US" sz="3500" dirty="0" smtClean="0">
              <a:solidFill>
                <a:schemeClr val="hlink"/>
              </a:solidFill>
              <a:latin typeface="Arial Narrow" panose="020B0606020202030204" pitchFamily="34" charset="0"/>
            </a:endParaRPr>
          </a:p>
          <a:p>
            <a:pPr algn="ctr" eaLnBrk="1" hangingPunct="1">
              <a:spcBef>
                <a:spcPts val="0"/>
              </a:spcBef>
              <a:buFontTx/>
              <a:buNone/>
            </a:pPr>
            <a:r>
              <a:rPr lang="en-US" altLang="en-US" sz="3600" b="1" dirty="0" smtClean="0">
                <a:solidFill>
                  <a:schemeClr val="tx2"/>
                </a:solidFill>
                <a:latin typeface="Arial Narrow" panose="020B0606020202030204" pitchFamily="34" charset="0"/>
              </a:rPr>
              <a:t>Faculty, Graduate Students, &amp; Administrative Professionals off of the Tenure Track </a:t>
            </a:r>
          </a:p>
          <a:p>
            <a:pPr algn="ctr" eaLnBrk="1" hangingPunct="1">
              <a:spcBef>
                <a:spcPts val="0"/>
              </a:spcBef>
              <a:buFontTx/>
              <a:buNone/>
            </a:pPr>
            <a:r>
              <a:rPr lang="en-US" altLang="en-US" sz="3600" b="1" dirty="0" smtClean="0">
                <a:solidFill>
                  <a:schemeClr val="tx2"/>
                </a:solidFill>
                <a:latin typeface="Arial Narrow" panose="020B0606020202030204" pitchFamily="34" charset="0"/>
              </a:rPr>
              <a:t>Teach more than </a:t>
            </a:r>
          </a:p>
          <a:p>
            <a:pPr algn="ctr" eaLnBrk="1" hangingPunct="1">
              <a:spcBef>
                <a:spcPts val="0"/>
              </a:spcBef>
              <a:buFontTx/>
              <a:buNone/>
            </a:pPr>
            <a:endParaRPr lang="en-US" altLang="en-US" sz="5100" b="1" dirty="0" smtClean="0">
              <a:solidFill>
                <a:schemeClr val="tx2"/>
              </a:solidFill>
              <a:latin typeface="Arial Narrow" panose="020B0606020202030204" pitchFamily="34" charset="0"/>
            </a:endParaRPr>
          </a:p>
          <a:p>
            <a:pPr algn="ctr" eaLnBrk="1" hangingPunct="1">
              <a:spcBef>
                <a:spcPts val="0"/>
              </a:spcBef>
              <a:buFontTx/>
              <a:buNone/>
            </a:pPr>
            <a:r>
              <a:rPr lang="en-US" altLang="en-US" sz="5100" b="1" dirty="0" smtClean="0">
                <a:solidFill>
                  <a:srgbClr val="FF0000"/>
                </a:solidFill>
                <a:latin typeface="Arial Narrow" panose="020B0606020202030204" pitchFamily="34" charset="0"/>
              </a:rPr>
              <a:t>60% </a:t>
            </a:r>
            <a:r>
              <a:rPr lang="en-US" altLang="en-US" sz="3600" b="1" dirty="0" smtClean="0">
                <a:solidFill>
                  <a:srgbClr val="FF0000"/>
                </a:solidFill>
                <a:latin typeface="Arial Narrow" panose="020B0606020202030204" pitchFamily="34" charset="0"/>
              </a:rPr>
              <a:t>of the </a:t>
            </a:r>
          </a:p>
          <a:p>
            <a:pPr algn="ctr" eaLnBrk="1" hangingPunct="1">
              <a:spcBef>
                <a:spcPts val="0"/>
              </a:spcBef>
              <a:buFontTx/>
              <a:buNone/>
            </a:pPr>
            <a:r>
              <a:rPr lang="en-US" altLang="en-US" sz="3600" b="1" dirty="0" smtClean="0">
                <a:solidFill>
                  <a:srgbClr val="FF0000"/>
                </a:solidFill>
                <a:latin typeface="Arial Narrow" panose="020B0606020202030204" pitchFamily="34" charset="0"/>
              </a:rPr>
              <a:t>Undergraduate Credit hours </a:t>
            </a:r>
            <a:endParaRPr lang="en-US" altLang="en-US" sz="2400" dirty="0" smtClean="0">
              <a:solidFill>
                <a:schemeClr val="hlink"/>
              </a:solidFill>
              <a:latin typeface="Arial Narrow" panose="020B0606020202030204" pitchFamily="34" charset="0"/>
            </a:endParaRPr>
          </a:p>
          <a:p>
            <a:pPr eaLnBrk="1" hangingPunct="1">
              <a:lnSpc>
                <a:spcPct val="80000"/>
              </a:lnSpc>
              <a:buFontTx/>
              <a:buNone/>
            </a:pPr>
            <a:endParaRPr lang="en-US" altLang="en-US" sz="2400" dirty="0" smtClean="0">
              <a:latin typeface="Arial Narrow" panose="020B0606020202030204" pitchFamily="34" charset="0"/>
            </a:endParaRPr>
          </a:p>
        </p:txBody>
      </p:sp>
      <p:sp>
        <p:nvSpPr>
          <p:cNvPr id="4" name="Title 2"/>
          <p:cNvSpPr txBox="1">
            <a:spLocks/>
          </p:cNvSpPr>
          <p:nvPr/>
        </p:nvSpPr>
        <p:spPr bwMode="auto">
          <a:xfrm>
            <a:off x="0" y="6248400"/>
            <a:ext cx="9144000" cy="528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1800" b="0" kern="0" dirty="0" smtClean="0"/>
              <a:t/>
            </a:r>
            <a:br>
              <a:rPr lang="en-US" sz="1800" b="0" kern="0" dirty="0" smtClean="0"/>
            </a:br>
            <a:r>
              <a:rPr lang="en-US" sz="1800" kern="0" dirty="0" smtClean="0"/>
              <a:t>Colorado State University Fact Book 2013-2014</a:t>
            </a:r>
            <a:endParaRPr lang="en-US" sz="1800" b="0" kern="0" dirty="0"/>
          </a:p>
        </p:txBody>
      </p:sp>
    </p:spTree>
    <p:extLst>
      <p:ext uri="{BB962C8B-B14F-4D97-AF65-F5344CB8AC3E}">
        <p14:creationId xmlns:p14="http://schemas.microsoft.com/office/powerpoint/2010/main" val="33815749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500"/>
                                        <p:tgtEl>
                                          <p:spTgt spid="3072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fade">
                                      <p:cBhvr>
                                        <p:cTn id="10" dur="500"/>
                                        <p:tgtEl>
                                          <p:spTgt spid="307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Effect transition="in" filter="fade">
                                      <p:cBhvr>
                                        <p:cTn id="15" dur="500"/>
                                        <p:tgtEl>
                                          <p:spTgt spid="3072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23">
                                            <p:txEl>
                                              <p:pRg st="5" end="5"/>
                                            </p:txEl>
                                          </p:spTgt>
                                        </p:tgtEl>
                                        <p:attrNameLst>
                                          <p:attrName>style.visibility</p:attrName>
                                        </p:attrNameLst>
                                      </p:cBhvr>
                                      <p:to>
                                        <p:strVal val="visible"/>
                                      </p:to>
                                    </p:set>
                                    <p:animEffect transition="in" filter="fade">
                                      <p:cBhvr>
                                        <p:cTn id="18"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524863"/>
          </a:xfrm>
          <a:prstGeom prst="rect">
            <a:avLst/>
          </a:prstGeom>
        </p:spPr>
        <p:txBody>
          <a:bodyPr wrap="square">
            <a:spAutoFit/>
          </a:bodyPr>
          <a:lstStyle/>
          <a:p>
            <a:pPr algn="ctr" eaLnBrk="1" hangingPunct="1">
              <a:spcBef>
                <a:spcPts val="0"/>
              </a:spcBef>
              <a:buFontTx/>
              <a:buNone/>
            </a:pPr>
            <a:r>
              <a:rPr lang="en-US" altLang="en-US" sz="4000" b="1" dirty="0" smtClean="0">
                <a:solidFill>
                  <a:srgbClr val="FF0000"/>
                </a:solidFill>
                <a:latin typeface="Arial Narrow" panose="020B0606020202030204" pitchFamily="34" charset="0"/>
              </a:rPr>
              <a:t>More than 1,000</a:t>
            </a:r>
          </a:p>
          <a:p>
            <a:pPr algn="ctr" eaLnBrk="1" hangingPunct="1">
              <a:spcBef>
                <a:spcPts val="0"/>
              </a:spcBef>
              <a:buFontTx/>
              <a:buNone/>
            </a:pPr>
            <a:r>
              <a:rPr lang="en-US" altLang="en-US" sz="3200" b="1" dirty="0" smtClean="0">
                <a:latin typeface="Arial Narrow" panose="020B0606020202030204" pitchFamily="34" charset="0"/>
              </a:rPr>
              <a:t>NTT Faculty</a:t>
            </a:r>
            <a:r>
              <a:rPr lang="en-US" altLang="en-US" sz="3200" b="1" dirty="0">
                <a:latin typeface="Arial Narrow" panose="020B0606020202030204" pitchFamily="34" charset="0"/>
              </a:rPr>
              <a:t>, </a:t>
            </a:r>
            <a:r>
              <a:rPr lang="en-US" altLang="en-US" sz="3200" b="1" dirty="0" smtClean="0">
                <a:latin typeface="Arial Narrow" panose="020B0606020202030204" pitchFamily="34" charset="0"/>
              </a:rPr>
              <a:t>Research Associates &amp; other Administrative </a:t>
            </a:r>
            <a:r>
              <a:rPr lang="en-US" altLang="en-US" sz="3200" b="1" dirty="0">
                <a:latin typeface="Arial Narrow" panose="020B0606020202030204" pitchFamily="34" charset="0"/>
              </a:rPr>
              <a:t>Professionals </a:t>
            </a:r>
            <a:r>
              <a:rPr lang="en-US" altLang="en-US" sz="3200" b="1" dirty="0" smtClean="0">
                <a:latin typeface="Arial Narrow" panose="020B0606020202030204" pitchFamily="34" charset="0"/>
              </a:rPr>
              <a:t>provide  </a:t>
            </a:r>
            <a:endParaRPr lang="en-US" altLang="en-US" sz="3200" b="1" dirty="0">
              <a:latin typeface="Arial Narrow" panose="020B0606020202030204" pitchFamily="34" charset="0"/>
            </a:endParaRPr>
          </a:p>
          <a:p>
            <a:pPr algn="ctr" eaLnBrk="1" hangingPunct="1">
              <a:spcBef>
                <a:spcPts val="0"/>
              </a:spcBef>
              <a:buFontTx/>
              <a:buNone/>
            </a:pPr>
            <a:endParaRPr lang="en-US" altLang="en-US" sz="4400" b="1" dirty="0">
              <a:latin typeface="Arial Narrow" panose="020B0606020202030204" pitchFamily="34" charset="0"/>
            </a:endParaRPr>
          </a:p>
          <a:p>
            <a:pPr algn="ctr" eaLnBrk="1" hangingPunct="1">
              <a:spcBef>
                <a:spcPts val="0"/>
              </a:spcBef>
              <a:buFontTx/>
              <a:buNone/>
            </a:pPr>
            <a:r>
              <a:rPr lang="en-US" altLang="en-US" sz="4000" b="1" dirty="0" smtClean="0">
                <a:latin typeface="Arial Narrow" panose="020B0606020202030204" pitchFamily="34" charset="0"/>
              </a:rPr>
              <a:t>Vast and Valuable Contributions to Research &amp; Scholarship on behalf of CSU</a:t>
            </a:r>
          </a:p>
          <a:p>
            <a:pPr algn="ctr" eaLnBrk="1" hangingPunct="1">
              <a:spcBef>
                <a:spcPts val="0"/>
              </a:spcBef>
              <a:buFontTx/>
              <a:buNone/>
            </a:pPr>
            <a:endParaRPr lang="en-US" altLang="en-US" sz="5400" b="1" dirty="0">
              <a:solidFill>
                <a:srgbClr val="FF0000"/>
              </a:solidFill>
              <a:latin typeface="Arial Narrow" panose="020B0606020202030204" pitchFamily="34" charset="0"/>
            </a:endParaRPr>
          </a:p>
          <a:p>
            <a:pPr algn="ctr" eaLnBrk="1" hangingPunct="1">
              <a:spcBef>
                <a:spcPts val="0"/>
              </a:spcBef>
              <a:buFontTx/>
              <a:buNone/>
            </a:pPr>
            <a:r>
              <a:rPr lang="en-US" altLang="en-US" sz="4000" b="1" dirty="0" smtClean="0">
                <a:solidFill>
                  <a:srgbClr val="FF0000"/>
                </a:solidFill>
                <a:latin typeface="Arial Narrow" panose="020B0606020202030204" pitchFamily="34" charset="0"/>
              </a:rPr>
              <a:t>Without the Protections of Academic Freedom, ongoing Job Security, &amp; for some Recognition for their Scholarship</a:t>
            </a:r>
            <a:endParaRPr lang="en-US" altLang="en-US" sz="2800" dirty="0">
              <a:solidFill>
                <a:schemeClr val="hlink"/>
              </a:solidFill>
              <a:latin typeface="Arial Narrow" panose="020B0606020202030204" pitchFamily="34" charset="0"/>
            </a:endParaRPr>
          </a:p>
          <a:p>
            <a:pPr eaLnBrk="1" hangingPunct="1">
              <a:lnSpc>
                <a:spcPct val="80000"/>
              </a:lnSpc>
              <a:buFontTx/>
              <a:buNone/>
            </a:pPr>
            <a:endParaRPr lang="en-US" altLang="en-US" sz="2000" dirty="0">
              <a:latin typeface="Arial Narrow" panose="020B0606020202030204" pitchFamily="34" charset="0"/>
            </a:endParaRPr>
          </a:p>
        </p:txBody>
      </p:sp>
      <p:sp>
        <p:nvSpPr>
          <p:cNvPr id="3" name="Title 2"/>
          <p:cNvSpPr txBox="1">
            <a:spLocks/>
          </p:cNvSpPr>
          <p:nvPr/>
        </p:nvSpPr>
        <p:spPr bwMode="auto">
          <a:xfrm>
            <a:off x="0" y="6248400"/>
            <a:ext cx="9144000" cy="528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1800" b="0" kern="0" dirty="0" smtClean="0"/>
              <a:t/>
            </a:r>
            <a:br>
              <a:rPr lang="en-US" sz="1800" b="0" kern="0" dirty="0" smtClean="0"/>
            </a:br>
            <a:r>
              <a:rPr lang="en-US" sz="1800" kern="0" dirty="0" smtClean="0"/>
              <a:t>Colorado State University Fact Book 2013-2014</a:t>
            </a:r>
            <a:endParaRPr lang="en-US" sz="1800" b="0" kern="0" dirty="0"/>
          </a:p>
        </p:txBody>
      </p:sp>
    </p:spTree>
    <p:extLst>
      <p:ext uri="{BB962C8B-B14F-4D97-AF65-F5344CB8AC3E}">
        <p14:creationId xmlns:p14="http://schemas.microsoft.com/office/powerpoint/2010/main" val="123230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
                                            <p:txEl>
                                              <p:pRg st="0" end="0"/>
                                            </p:txEl>
                                          </p:spTgt>
                                        </p:tgtEl>
                                        <p:attrNameLst>
                                          <p:attrName>style.opacity</p:attrName>
                                        </p:attrNameLst>
                                      </p:cBhvr>
                                      <p:to>
                                        <p:strVal val="0.5"/>
                                      </p:to>
                                    </p:set>
                                    <p:animEffect filter="image" prLst="opacity: 0.5">
                                      <p:cBhvr rctx="IE">
                                        <p:cTn id="9" dur="indefinite"/>
                                        <p:tgtEl>
                                          <p:spTgt spid="2">
                                            <p:txEl>
                                              <p:pRg st="0" end="0"/>
                                            </p:txEl>
                                          </p:spTgt>
                                        </p:tgtEl>
                                      </p:cBhvr>
                                    </p:animEffect>
                                  </p:childTnLst>
                                </p:cTn>
                              </p:par>
                              <p:par>
                                <p:cTn id="10" presetID="9" presetClass="emph" presetSubtype="0" nodeType="withEffect">
                                  <p:stCondLst>
                                    <p:cond delay="0"/>
                                  </p:stCondLst>
                                  <p:childTnLst>
                                    <p:set>
                                      <p:cBhvr rctx="PPT">
                                        <p:cTn id="11" dur="indefinite"/>
                                        <p:tgtEl>
                                          <p:spTgt spid="2">
                                            <p:txEl>
                                              <p:pRg st="1" end="1"/>
                                            </p:txEl>
                                          </p:spTgt>
                                        </p:tgtEl>
                                        <p:attrNameLst>
                                          <p:attrName>style.opacity</p:attrName>
                                        </p:attrNameLst>
                                      </p:cBhvr>
                                      <p:to>
                                        <p:strVal val="0.5"/>
                                      </p:to>
                                    </p:set>
                                    <p:animEffect filter="image" prLst="opacity: 0.5">
                                      <p:cBhvr rctx="IE">
                                        <p:cTn id="12" dur="indefinite"/>
                                        <p:tgtEl>
                                          <p:spTgt spid="2">
                                            <p:txEl>
                                              <p:pRg st="1" end="1"/>
                                            </p:txEl>
                                          </p:spTgt>
                                        </p:tgtEl>
                                      </p:cBhvr>
                                    </p:animEffect>
                                  </p:childTnLst>
                                </p:cTn>
                              </p:par>
                              <p:par>
                                <p:cTn id="13" presetID="9" presetClass="emph" presetSubtype="0" nodeType="withEffect">
                                  <p:stCondLst>
                                    <p:cond delay="0"/>
                                  </p:stCondLst>
                                  <p:childTnLst>
                                    <p:set>
                                      <p:cBhvr rctx="PPT">
                                        <p:cTn id="14" dur="indefinite"/>
                                        <p:tgtEl>
                                          <p:spTgt spid="2">
                                            <p:txEl>
                                              <p:pRg st="3" end="3"/>
                                            </p:txEl>
                                          </p:spTgt>
                                        </p:tgtEl>
                                        <p:attrNameLst>
                                          <p:attrName>style.opacity</p:attrName>
                                        </p:attrNameLst>
                                      </p:cBhvr>
                                      <p:to>
                                        <p:strVal val="0.5"/>
                                      </p:to>
                                    </p:set>
                                    <p:animEffect filter="image" prLst="opacity: 0.5">
                                      <p:cBhvr rctx="IE">
                                        <p:cTn id="15" dur="indefinite"/>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76200" y="416719"/>
            <a:ext cx="8991600" cy="6096000"/>
          </a:xfrm>
        </p:spPr>
        <p:txBody>
          <a:bodyPr>
            <a:normAutofit/>
          </a:bodyPr>
          <a:lstStyle/>
          <a:p>
            <a:pPr algn="ctr">
              <a:lnSpc>
                <a:spcPct val="130000"/>
              </a:lnSpc>
              <a:spcBef>
                <a:spcPts val="1200"/>
              </a:spcBef>
              <a:buNone/>
            </a:pPr>
            <a:r>
              <a:rPr lang="en-US" altLang="en-US" sz="5100" b="1" dirty="0" smtClean="0">
                <a:solidFill>
                  <a:srgbClr val="FF0000"/>
                </a:solidFill>
                <a:latin typeface="Arial Narrow" panose="020B0606020202030204" pitchFamily="34" charset="0"/>
              </a:rPr>
              <a:t>40</a:t>
            </a:r>
            <a:r>
              <a:rPr lang="en-US" altLang="en-US" sz="5100" b="1" dirty="0">
                <a:solidFill>
                  <a:srgbClr val="FF0000"/>
                </a:solidFill>
                <a:latin typeface="Arial Narrow" panose="020B0606020202030204" pitchFamily="34" charset="0"/>
              </a:rPr>
              <a:t>% </a:t>
            </a:r>
            <a:r>
              <a:rPr lang="en-US" altLang="en-US" sz="3500" b="1" dirty="0" smtClean="0">
                <a:solidFill>
                  <a:schemeClr val="accent5">
                    <a:lumMod val="25000"/>
                  </a:schemeClr>
                </a:solidFill>
                <a:latin typeface="Arial Narrow" panose="020B0606020202030204" pitchFamily="34" charset="0"/>
              </a:rPr>
              <a:t>of the faculty are off of the tenure track and</a:t>
            </a:r>
            <a:r>
              <a:rPr lang="en-US" altLang="en-US" sz="3600" b="1" dirty="0" smtClean="0">
                <a:solidFill>
                  <a:schemeClr val="accent5">
                    <a:lumMod val="25000"/>
                  </a:schemeClr>
                </a:solidFill>
                <a:latin typeface="Arial Narrow" panose="020B0606020202030204" pitchFamily="34" charset="0"/>
              </a:rPr>
              <a:t> </a:t>
            </a:r>
            <a:r>
              <a:rPr lang="en-US" altLang="en-US" sz="3600" b="1" dirty="0" smtClean="0">
                <a:solidFill>
                  <a:srgbClr val="FF0000"/>
                </a:solidFill>
                <a:latin typeface="Arial Narrow" panose="020B0606020202030204" pitchFamily="34" charset="0"/>
              </a:rPr>
              <a:t>Greater Than Half </a:t>
            </a:r>
            <a:r>
              <a:rPr lang="en-US" altLang="en-US" sz="3500" b="1" dirty="0" smtClean="0">
                <a:solidFill>
                  <a:schemeClr val="accent5">
                    <a:lumMod val="25000"/>
                  </a:schemeClr>
                </a:solidFill>
                <a:latin typeface="Arial Narrow" panose="020B0606020202030204" pitchFamily="34" charset="0"/>
              </a:rPr>
              <a:t>of these faculty have been working at CSU for </a:t>
            </a:r>
            <a:r>
              <a:rPr lang="en-US" altLang="en-US" sz="3600" b="1" dirty="0">
                <a:solidFill>
                  <a:srgbClr val="FF0000"/>
                </a:solidFill>
                <a:latin typeface="Arial Narrow" panose="020B0606020202030204" pitchFamily="34" charset="0"/>
              </a:rPr>
              <a:t>M</a:t>
            </a:r>
            <a:r>
              <a:rPr lang="en-US" altLang="en-US" sz="3600" b="1" dirty="0" smtClean="0">
                <a:solidFill>
                  <a:srgbClr val="FF0000"/>
                </a:solidFill>
                <a:latin typeface="Arial Narrow" panose="020B0606020202030204" pitchFamily="34" charset="0"/>
              </a:rPr>
              <a:t>ore </a:t>
            </a:r>
            <a:r>
              <a:rPr lang="en-US" altLang="en-US" sz="3600" b="1" dirty="0">
                <a:solidFill>
                  <a:srgbClr val="FF0000"/>
                </a:solidFill>
                <a:latin typeface="Arial Narrow" panose="020B0606020202030204" pitchFamily="34" charset="0"/>
              </a:rPr>
              <a:t>T</a:t>
            </a:r>
            <a:r>
              <a:rPr lang="en-US" altLang="en-US" sz="3600" b="1" dirty="0" smtClean="0">
                <a:solidFill>
                  <a:srgbClr val="FF0000"/>
                </a:solidFill>
                <a:latin typeface="Arial Narrow" panose="020B0606020202030204" pitchFamily="34" charset="0"/>
              </a:rPr>
              <a:t>han </a:t>
            </a:r>
            <a:r>
              <a:rPr lang="en-US" altLang="en-US" sz="4000" b="1" dirty="0" smtClean="0">
                <a:solidFill>
                  <a:srgbClr val="FF0000"/>
                </a:solidFill>
                <a:latin typeface="Arial Narrow" panose="020B0606020202030204" pitchFamily="34" charset="0"/>
              </a:rPr>
              <a:t>10 YEARS</a:t>
            </a:r>
          </a:p>
          <a:p>
            <a:pPr algn="ctr">
              <a:lnSpc>
                <a:spcPct val="160000"/>
              </a:lnSpc>
              <a:spcBef>
                <a:spcPts val="0"/>
              </a:spcBef>
              <a:buNone/>
            </a:pPr>
            <a:r>
              <a:rPr lang="en-US" altLang="en-US" sz="2400" b="1" dirty="0" smtClean="0">
                <a:solidFill>
                  <a:srgbClr val="FF0000"/>
                </a:solidFill>
                <a:latin typeface="Arial Narrow" panose="020B0606020202030204" pitchFamily="34" charset="0"/>
              </a:rPr>
              <a:t> </a:t>
            </a:r>
          </a:p>
          <a:p>
            <a:pPr algn="ctr">
              <a:spcBef>
                <a:spcPts val="1200"/>
              </a:spcBef>
              <a:buNone/>
            </a:pPr>
            <a:r>
              <a:rPr lang="en-US" altLang="en-US" sz="3500" b="1" u="sng" dirty="0" smtClean="0">
                <a:solidFill>
                  <a:schemeClr val="accent1">
                    <a:lumMod val="25000"/>
                  </a:schemeClr>
                </a:solidFill>
                <a:latin typeface="Arial Narrow" panose="020B0606020202030204" pitchFamily="34" charset="0"/>
              </a:rPr>
              <a:t>Yet, less than HALF of those Faculty </a:t>
            </a:r>
            <a:r>
              <a:rPr lang="en-US" altLang="en-US" sz="3500" b="1" u="sng" dirty="0">
                <a:solidFill>
                  <a:schemeClr val="accent1">
                    <a:lumMod val="25000"/>
                  </a:schemeClr>
                </a:solidFill>
                <a:latin typeface="Arial Narrow" panose="020B0606020202030204" pitchFamily="34" charset="0"/>
              </a:rPr>
              <a:t>h</a:t>
            </a:r>
            <a:r>
              <a:rPr lang="en-US" altLang="en-US" sz="3500" b="1" u="sng" dirty="0" smtClean="0">
                <a:solidFill>
                  <a:schemeClr val="accent1">
                    <a:lumMod val="25000"/>
                  </a:schemeClr>
                </a:solidFill>
                <a:latin typeface="Arial Narrow" panose="020B0606020202030204" pitchFamily="34" charset="0"/>
              </a:rPr>
              <a:t>ave a commitment for more than a year at a time and even LESS currently have multi-year contracts.</a:t>
            </a:r>
          </a:p>
          <a:p>
            <a:pPr>
              <a:spcBef>
                <a:spcPts val="1200"/>
              </a:spcBef>
              <a:buNone/>
            </a:pPr>
            <a:endParaRPr lang="en-US" altLang="en-US" sz="2400" dirty="0">
              <a:solidFill>
                <a:schemeClr val="accent5">
                  <a:lumMod val="25000"/>
                </a:schemeClr>
              </a:solidFill>
              <a:latin typeface="Arial Narrow" panose="020B0606020202030204" pitchFamily="34" charset="0"/>
            </a:endParaRPr>
          </a:p>
          <a:p>
            <a:pPr eaLnBrk="1" hangingPunct="1">
              <a:spcBef>
                <a:spcPts val="1200"/>
              </a:spcBef>
              <a:buFontTx/>
              <a:buNone/>
            </a:pPr>
            <a:endParaRPr lang="en-US" altLang="en-US" sz="3600" b="1" dirty="0" smtClean="0">
              <a:solidFill>
                <a:schemeClr val="tx2"/>
              </a:solidFill>
              <a:latin typeface="Arial Narrow" panose="020B0606020202030204" pitchFamily="34" charset="0"/>
            </a:endParaRPr>
          </a:p>
          <a:p>
            <a:pPr algn="ctr" eaLnBrk="1" hangingPunct="1">
              <a:spcBef>
                <a:spcPts val="0"/>
              </a:spcBef>
              <a:buFontTx/>
              <a:buNone/>
            </a:pPr>
            <a:endParaRPr lang="en-US" altLang="en-US" sz="5100" b="1" dirty="0">
              <a:solidFill>
                <a:schemeClr val="tx2"/>
              </a:solidFill>
              <a:latin typeface="Arial Narrow" panose="020B0606020202030204" pitchFamily="34" charset="0"/>
            </a:endParaRPr>
          </a:p>
          <a:p>
            <a:pPr eaLnBrk="1" hangingPunct="1">
              <a:lnSpc>
                <a:spcPct val="80000"/>
              </a:lnSpc>
              <a:buFontTx/>
              <a:buNone/>
            </a:pPr>
            <a:endParaRPr lang="en-US" altLang="en-US" sz="2400" dirty="0" smtClean="0">
              <a:latin typeface="Arial Narrow" panose="020B0606020202030204" pitchFamily="34" charset="0"/>
            </a:endParaRPr>
          </a:p>
        </p:txBody>
      </p:sp>
      <p:sp>
        <p:nvSpPr>
          <p:cNvPr id="4" name="Title 2"/>
          <p:cNvSpPr txBox="1">
            <a:spLocks/>
          </p:cNvSpPr>
          <p:nvPr/>
        </p:nvSpPr>
        <p:spPr bwMode="auto">
          <a:xfrm>
            <a:off x="0" y="6248400"/>
            <a:ext cx="9144000" cy="528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1800" b="0" kern="0" dirty="0" smtClean="0"/>
              <a:t/>
            </a:r>
            <a:br>
              <a:rPr lang="en-US" sz="1800" b="0" kern="0" dirty="0" smtClean="0"/>
            </a:br>
            <a:r>
              <a:rPr lang="en-US" sz="1800" kern="0" dirty="0" smtClean="0"/>
              <a:t>Center for the Study of Academic Labor</a:t>
            </a:r>
            <a:r>
              <a:rPr lang="en-US" sz="1800" b="0" kern="0" dirty="0" smtClean="0"/>
              <a:t>: 2014 – Non-Tenure-Track Faculty Survey</a:t>
            </a:r>
            <a:endParaRPr lang="en-US" sz="1800" b="0" kern="0" dirty="0"/>
          </a:p>
        </p:txBody>
      </p:sp>
    </p:spTree>
    <p:extLst>
      <p:ext uri="{BB962C8B-B14F-4D97-AF65-F5344CB8AC3E}">
        <p14:creationId xmlns:p14="http://schemas.microsoft.com/office/powerpoint/2010/main" val="9531895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Effect transition="in" filter="barn(inVertical)">
                                      <p:cBhvr>
                                        <p:cTn id="7" dur="500"/>
                                        <p:tgtEl>
                                          <p:spTgt spid="30723">
                                            <p:txEl>
                                              <p:pRg st="2" end="2"/>
                                            </p:txEl>
                                          </p:spTgt>
                                        </p:tgtEl>
                                      </p:cBhvr>
                                    </p:animEffect>
                                  </p:childTnLst>
                                </p:cTn>
                              </p:par>
                              <p:par>
                                <p:cTn id="8" presetID="9" presetClass="emph" presetSubtype="0" nodeType="withEffect">
                                  <p:stCondLst>
                                    <p:cond delay="0"/>
                                  </p:stCondLst>
                                  <p:childTnLst>
                                    <p:set>
                                      <p:cBhvr rctx="PPT">
                                        <p:cTn id="9" dur="indefinite"/>
                                        <p:tgtEl>
                                          <p:spTgt spid="30723">
                                            <p:txEl>
                                              <p:pRg st="0" end="0"/>
                                            </p:txEl>
                                          </p:spTgt>
                                        </p:tgtEl>
                                        <p:attrNameLst>
                                          <p:attrName>style.opacity</p:attrName>
                                        </p:attrNameLst>
                                      </p:cBhvr>
                                      <p:to>
                                        <p:strVal val="0.5"/>
                                      </p:to>
                                    </p:set>
                                    <p:animEffect filter="image" prLst="opacity: 0.5">
                                      <p:cBhvr rctx="IE">
                                        <p:cTn id="10" dur="indefinite"/>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739596"/>
            <a:ext cx="7010400" cy="5343525"/>
          </a:xfrm>
          <a:prstGeom prst="rect">
            <a:avLst/>
          </a:prstGeom>
        </p:spPr>
      </p:pic>
      <p:sp>
        <p:nvSpPr>
          <p:cNvPr id="3" name="Rectangle 2"/>
          <p:cNvSpPr/>
          <p:nvPr/>
        </p:nvSpPr>
        <p:spPr bwMode="auto">
          <a:xfrm>
            <a:off x="1066800" y="767305"/>
            <a:ext cx="495300" cy="2184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itle 2"/>
          <p:cNvSpPr txBox="1">
            <a:spLocks/>
          </p:cNvSpPr>
          <p:nvPr/>
        </p:nvSpPr>
        <p:spPr bwMode="auto">
          <a:xfrm>
            <a:off x="0" y="6248400"/>
            <a:ext cx="9144000" cy="528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1800" b="0" kern="0" dirty="0" smtClean="0"/>
              <a:t/>
            </a:r>
            <a:br>
              <a:rPr lang="en-US" sz="1800" b="0" kern="0" dirty="0" smtClean="0"/>
            </a:br>
            <a:r>
              <a:rPr lang="en-US" sz="1800" kern="0" dirty="0" smtClean="0"/>
              <a:t>Center for the Study of Academic Labor</a:t>
            </a:r>
            <a:r>
              <a:rPr lang="en-US" sz="1800" b="0" kern="0" dirty="0" smtClean="0"/>
              <a:t>: 2014 – Non-Tenure-Track Faculty Survey</a:t>
            </a:r>
            <a:endParaRPr lang="en-US" sz="1800" b="0" kern="0" dirty="0"/>
          </a:p>
        </p:txBody>
      </p:sp>
      <p:sp>
        <p:nvSpPr>
          <p:cNvPr id="5" name="TextBox 4"/>
          <p:cNvSpPr txBox="1"/>
          <p:nvPr/>
        </p:nvSpPr>
        <p:spPr>
          <a:xfrm>
            <a:off x="6934200" y="5813328"/>
            <a:ext cx="1066800" cy="276999"/>
          </a:xfrm>
          <a:prstGeom prst="rect">
            <a:avLst/>
          </a:prstGeom>
          <a:noFill/>
        </p:spPr>
        <p:txBody>
          <a:bodyPr wrap="square" rtlCol="0">
            <a:spAutoFit/>
          </a:bodyPr>
          <a:lstStyle/>
          <a:p>
            <a:r>
              <a:rPr lang="en-US" sz="1200" dirty="0"/>
              <a:t>n</a:t>
            </a:r>
            <a:r>
              <a:rPr lang="en-US" sz="1200" dirty="0" smtClean="0"/>
              <a:t> = 432</a:t>
            </a:r>
            <a:endParaRPr lang="en-US" sz="1200" dirty="0"/>
          </a:p>
        </p:txBody>
      </p:sp>
    </p:spTree>
    <p:extLst>
      <p:ext uri="{BB962C8B-B14F-4D97-AF65-F5344CB8AC3E}">
        <p14:creationId xmlns:p14="http://schemas.microsoft.com/office/powerpoint/2010/main" val="4134313061"/>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815340"/>
            <a:ext cx="6909645" cy="4968240"/>
          </a:xfrm>
          <a:prstGeom prst="rect">
            <a:avLst/>
          </a:prstGeom>
        </p:spPr>
      </p:pic>
      <p:sp>
        <p:nvSpPr>
          <p:cNvPr id="4" name="Title 2"/>
          <p:cNvSpPr txBox="1">
            <a:spLocks/>
          </p:cNvSpPr>
          <p:nvPr/>
        </p:nvSpPr>
        <p:spPr bwMode="auto">
          <a:xfrm>
            <a:off x="0" y="6248400"/>
            <a:ext cx="9144000" cy="528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1800" b="0" kern="0" dirty="0" smtClean="0"/>
              <a:t/>
            </a:r>
            <a:br>
              <a:rPr lang="en-US" sz="1800" b="0" kern="0" dirty="0" smtClean="0"/>
            </a:br>
            <a:r>
              <a:rPr lang="en-US" sz="1800" kern="0" dirty="0" smtClean="0"/>
              <a:t>Center for the Study of Academic Labor</a:t>
            </a:r>
            <a:r>
              <a:rPr lang="en-US" sz="1800" b="0" kern="0" dirty="0" smtClean="0"/>
              <a:t>: 2014 – Non-Tenure-Track Faculty Survey</a:t>
            </a:r>
            <a:endParaRPr lang="en-US" sz="1800" b="0" kern="0" dirty="0"/>
          </a:p>
        </p:txBody>
      </p:sp>
      <p:sp>
        <p:nvSpPr>
          <p:cNvPr id="2" name="Rectangle 1"/>
          <p:cNvSpPr/>
          <p:nvPr/>
        </p:nvSpPr>
        <p:spPr bwMode="auto">
          <a:xfrm>
            <a:off x="1233054" y="815340"/>
            <a:ext cx="519546" cy="17526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7062045" y="5506581"/>
            <a:ext cx="1066800" cy="276999"/>
          </a:xfrm>
          <a:prstGeom prst="rect">
            <a:avLst/>
          </a:prstGeom>
          <a:noFill/>
        </p:spPr>
        <p:txBody>
          <a:bodyPr wrap="square" rtlCol="0">
            <a:spAutoFit/>
          </a:bodyPr>
          <a:lstStyle/>
          <a:p>
            <a:r>
              <a:rPr lang="en-US" sz="1200" dirty="0"/>
              <a:t>n</a:t>
            </a:r>
            <a:r>
              <a:rPr lang="en-US" sz="1200" dirty="0" smtClean="0"/>
              <a:t> = 432</a:t>
            </a:r>
            <a:endParaRPr lang="en-US" sz="1200" dirty="0"/>
          </a:p>
        </p:txBody>
      </p:sp>
    </p:spTree>
    <p:extLst>
      <p:ext uri="{BB962C8B-B14F-4D97-AF65-F5344CB8AC3E}">
        <p14:creationId xmlns:p14="http://schemas.microsoft.com/office/powerpoint/2010/main" val="455688861"/>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p:spPr>
        <p:txBody>
          <a:bodyPr/>
          <a:lstStyle/>
          <a:p>
            <a:r>
              <a:rPr lang="en-US" sz="4800" dirty="0" smtClean="0">
                <a:latin typeface="Arial Narrow" panose="020B0606020202030204" pitchFamily="34" charset="0"/>
              </a:rPr>
              <a:t>The </a:t>
            </a:r>
            <a:r>
              <a:rPr lang="en-US" sz="6000" dirty="0" smtClean="0">
                <a:latin typeface="Arial Narrow" panose="020B0606020202030204" pitchFamily="34" charset="0"/>
              </a:rPr>
              <a:t>Un</a:t>
            </a:r>
            <a:r>
              <a:rPr lang="en-US" sz="4800" dirty="0" smtClean="0">
                <a:latin typeface="Arial Narrow" panose="020B0606020202030204" pitchFamily="34" charset="0"/>
              </a:rPr>
              <a:t>usual Suspects</a:t>
            </a:r>
            <a:endParaRPr lang="en-US" sz="4800" dirty="0">
              <a:latin typeface="Arial Narrow" panose="020B0606020202030204" pitchFamily="34" charset="0"/>
            </a:endParaRPr>
          </a:p>
        </p:txBody>
      </p:sp>
    </p:spTree>
    <p:extLst>
      <p:ext uri="{BB962C8B-B14F-4D97-AF65-F5344CB8AC3E}">
        <p14:creationId xmlns:p14="http://schemas.microsoft.com/office/powerpoint/2010/main" val="47685166"/>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686800" cy="533400"/>
          </a:xfrm>
        </p:spPr>
        <p:txBody>
          <a:bodyPr/>
          <a:lstStyle/>
          <a:p>
            <a:r>
              <a:rPr lang="en-US" dirty="0" smtClean="0">
                <a:latin typeface="Arial Narrow" panose="020B0606020202030204" pitchFamily="34" charset="0"/>
              </a:rPr>
              <a:t>Do you recognize any of these people?</a:t>
            </a:r>
            <a:endParaRPr lang="en-US" dirty="0">
              <a:latin typeface="Arial Narrow" panose="020B0606020202030204" pitchFamily="34" charset="0"/>
            </a:endParaRPr>
          </a:p>
        </p:txBody>
      </p:sp>
      <p:pic>
        <p:nvPicPr>
          <p:cNvPr id="13" name="Content Placeholder 12"/>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745690" y="1783079"/>
            <a:ext cx="1104900" cy="1150938"/>
          </a:xfrm>
        </p:spPr>
      </p:pic>
      <p:pic>
        <p:nvPicPr>
          <p:cNvPr id="4" name="Picture 3"/>
          <p:cNvPicPr>
            <a:picLocks noChangeAspect="1"/>
          </p:cNvPicPr>
          <p:nvPr/>
        </p:nvPicPr>
        <p:blipFill>
          <a:blip r:embed="rId4"/>
          <a:stretch>
            <a:fillRect/>
          </a:stretch>
        </p:blipFill>
        <p:spPr>
          <a:xfrm>
            <a:off x="721422" y="1752599"/>
            <a:ext cx="7494963" cy="4259637"/>
          </a:xfrm>
          <a:prstGeom prst="rect">
            <a:avLst/>
          </a:prstGeom>
        </p:spPr>
      </p:pic>
      <p:sp>
        <p:nvSpPr>
          <p:cNvPr id="5" name="Oval 4"/>
          <p:cNvSpPr/>
          <p:nvPr/>
        </p:nvSpPr>
        <p:spPr>
          <a:xfrm>
            <a:off x="1066801" y="1976718"/>
            <a:ext cx="395568"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87923" y="1976718"/>
            <a:ext cx="38436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05200" y="2111189"/>
            <a:ext cx="317127"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2180806"/>
            <a:ext cx="378758" cy="57584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46983" y="2058271"/>
            <a:ext cx="331697"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053400" y="2111555"/>
            <a:ext cx="509200"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44746" y="2180652"/>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03922" y="2736027"/>
            <a:ext cx="458877" cy="510987"/>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391400" y="2062164"/>
            <a:ext cx="40107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2441691" y="2052063"/>
            <a:ext cx="676976" cy="902635"/>
          </a:xfrm>
          <a:prstGeom prst="rect">
            <a:avLst/>
          </a:prstGeom>
        </p:spPr>
      </p:pic>
    </p:spTree>
    <p:extLst>
      <p:ext uri="{BB962C8B-B14F-4D97-AF65-F5344CB8AC3E}">
        <p14:creationId xmlns:p14="http://schemas.microsoft.com/office/powerpoint/2010/main" val="7391611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0"/>
            <a:ext cx="5973762" cy="1325563"/>
          </a:xfrm>
        </p:spPr>
        <p:txBody>
          <a:bodyPr/>
          <a:lstStyle/>
          <a:p>
            <a:r>
              <a:rPr lang="en-US" dirty="0" smtClean="0"/>
              <a:t>Jen Aberle, adjunct</a:t>
            </a:r>
            <a:endParaRPr lang="en-US" dirty="0"/>
          </a:p>
        </p:txBody>
      </p:sp>
      <p:pic>
        <p:nvPicPr>
          <p:cNvPr id="4" name="Picture 3"/>
          <p:cNvPicPr>
            <a:picLocks noChangeAspect="1"/>
          </p:cNvPicPr>
          <p:nvPr/>
        </p:nvPicPr>
        <p:blipFill>
          <a:blip r:embed="rId3"/>
          <a:stretch>
            <a:fillRect/>
          </a:stretch>
        </p:blipFill>
        <p:spPr>
          <a:xfrm>
            <a:off x="363070" y="262217"/>
            <a:ext cx="1934696" cy="2579594"/>
          </a:xfrm>
          <a:prstGeom prst="rect">
            <a:avLst/>
          </a:prstGeom>
        </p:spPr>
      </p:pic>
      <p:sp>
        <p:nvSpPr>
          <p:cNvPr id="8" name="Title 1"/>
          <p:cNvSpPr txBox="1">
            <a:spLocks/>
          </p:cNvSpPr>
          <p:nvPr/>
        </p:nvSpPr>
        <p:spPr>
          <a:xfrm>
            <a:off x="149598" y="2475986"/>
            <a:ext cx="6990791" cy="4153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FF00"/>
              </a:solidFill>
            </a:endParaRPr>
          </a:p>
        </p:txBody>
      </p:sp>
      <p:grpSp>
        <p:nvGrpSpPr>
          <p:cNvPr id="10" name="Group 9"/>
          <p:cNvGrpSpPr/>
          <p:nvPr/>
        </p:nvGrpSpPr>
        <p:grpSpPr>
          <a:xfrm>
            <a:off x="-17930" y="-139514"/>
            <a:ext cx="9161931" cy="6997514"/>
            <a:chOff x="440668" y="1104533"/>
            <a:chExt cx="12215907" cy="6997514"/>
          </a:xfrm>
        </p:grpSpPr>
        <p:sp>
          <p:nvSpPr>
            <p:cNvPr id="5" name="Rectangle 4"/>
            <p:cNvSpPr/>
            <p:nvPr/>
          </p:nvSpPr>
          <p:spPr>
            <a:xfrm>
              <a:off x="440668" y="1104533"/>
              <a:ext cx="12215905" cy="6997514"/>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6" name="Picture 5"/>
            <p:cNvPicPr>
              <a:picLocks noChangeAspect="1"/>
            </p:cNvPicPr>
            <p:nvPr/>
          </p:nvPicPr>
          <p:blipFill>
            <a:blip r:embed="rId4"/>
            <a:stretch>
              <a:fillRect/>
            </a:stretch>
          </p:blipFill>
          <p:spPr>
            <a:xfrm>
              <a:off x="664039" y="1205105"/>
              <a:ext cx="1832533" cy="1771059"/>
            </a:xfrm>
            <a:prstGeom prst="rect">
              <a:avLst/>
            </a:prstGeom>
          </p:spPr>
        </p:pic>
        <p:sp>
          <p:nvSpPr>
            <p:cNvPr id="7" name="Title 1"/>
            <p:cNvSpPr txBox="1">
              <a:spLocks/>
            </p:cNvSpPr>
            <p:nvPr/>
          </p:nvSpPr>
          <p:spPr>
            <a:xfrm>
              <a:off x="2496574" y="1345888"/>
              <a:ext cx="10160001" cy="20612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rgbClr val="FFC000"/>
                  </a:solidFill>
                </a:rPr>
                <a:t>Jen Aberle, PhD</a:t>
              </a:r>
            </a:p>
            <a:p>
              <a:pPr marL="174625" indent="-174625">
                <a:lnSpc>
                  <a:spcPct val="120000"/>
                </a:lnSpc>
              </a:pPr>
              <a:r>
                <a:rPr lang="en-US" sz="1800" b="1" dirty="0" smtClean="0">
                  <a:solidFill>
                    <a:schemeClr val="bg1"/>
                  </a:solidFill>
                </a:rPr>
                <a:t>Assistant </a:t>
              </a:r>
              <a:r>
                <a:rPr lang="en-US" sz="1800" b="1" dirty="0">
                  <a:solidFill>
                    <a:schemeClr val="bg1"/>
                  </a:solidFill>
                </a:rPr>
                <a:t>Professor of Human Development and Family Studies </a:t>
              </a:r>
              <a:endParaRPr lang="en-US" sz="1800" b="1" dirty="0" smtClean="0">
                <a:solidFill>
                  <a:schemeClr val="bg1"/>
                </a:solidFill>
              </a:endParaRPr>
            </a:p>
            <a:p>
              <a:pPr marL="174625" indent="-174625">
                <a:lnSpc>
                  <a:spcPct val="120000"/>
                </a:lnSpc>
              </a:pPr>
              <a:r>
                <a:rPr lang="en-US" sz="1800" b="1" dirty="0">
                  <a:solidFill>
                    <a:schemeClr val="bg1"/>
                  </a:solidFill>
                </a:rPr>
                <a:t> </a:t>
              </a:r>
              <a:r>
                <a:rPr lang="en-US" sz="1800" dirty="0" smtClean="0">
                  <a:solidFill>
                    <a:schemeClr val="bg1"/>
                  </a:solidFill>
                </a:rPr>
                <a:t>Director </a:t>
              </a:r>
              <a:r>
                <a:rPr lang="en-US" sz="1800" dirty="0">
                  <a:solidFill>
                    <a:schemeClr val="bg1"/>
                  </a:solidFill>
                </a:rPr>
                <a:t>of the </a:t>
              </a:r>
              <a:r>
                <a:rPr lang="en-US" sz="1800" dirty="0" smtClean="0">
                  <a:solidFill>
                    <a:schemeClr val="bg1"/>
                  </a:solidFill>
                </a:rPr>
                <a:t>HDFS Online </a:t>
              </a:r>
              <a:r>
                <a:rPr lang="en-US" sz="1800" dirty="0">
                  <a:solidFill>
                    <a:schemeClr val="bg1"/>
                  </a:solidFill>
                </a:rPr>
                <a:t>Degree </a:t>
              </a:r>
              <a:r>
                <a:rPr lang="en-US" sz="1800" dirty="0" smtClean="0">
                  <a:solidFill>
                    <a:schemeClr val="bg1"/>
                  </a:solidFill>
                </a:rPr>
                <a:t>Program</a:t>
              </a:r>
            </a:p>
            <a:p>
              <a:pPr marL="174625" indent="-174625">
                <a:lnSpc>
                  <a:spcPct val="120000"/>
                </a:lnSpc>
              </a:pPr>
              <a:r>
                <a:rPr lang="en-US" sz="1800" dirty="0">
                  <a:solidFill>
                    <a:schemeClr val="bg1"/>
                  </a:solidFill>
                </a:rPr>
                <a:t> </a:t>
              </a:r>
              <a:r>
                <a:rPr lang="en-US" sz="1800" dirty="0" smtClean="0">
                  <a:solidFill>
                    <a:schemeClr val="bg1"/>
                  </a:solidFill>
                </a:rPr>
                <a:t>Co-Director </a:t>
              </a:r>
              <a:r>
                <a:rPr lang="en-US" sz="1800" dirty="0">
                  <a:solidFill>
                    <a:schemeClr val="bg1"/>
                  </a:solidFill>
                </a:rPr>
                <a:t>of Undergraduate </a:t>
              </a:r>
              <a:r>
                <a:rPr lang="en-US" sz="1800" dirty="0" smtClean="0">
                  <a:solidFill>
                    <a:schemeClr val="bg1"/>
                  </a:solidFill>
                </a:rPr>
                <a:t>Programs in HDFS</a:t>
              </a:r>
            </a:p>
            <a:p>
              <a:pPr marL="174625" indent="-174625">
                <a:lnSpc>
                  <a:spcPct val="120000"/>
                </a:lnSpc>
              </a:pPr>
              <a:r>
                <a:rPr lang="en-US" sz="1800" dirty="0" smtClean="0">
                  <a:solidFill>
                    <a:schemeClr val="bg1"/>
                  </a:solidFill>
                </a:rPr>
                <a:t> CHHS Representative &amp; Chair, Committee on Non-Tenure-Track Faculty</a:t>
              </a:r>
            </a:p>
            <a:p>
              <a:pPr marL="174625" indent="-174625">
                <a:lnSpc>
                  <a:spcPct val="120000"/>
                </a:lnSpc>
              </a:pPr>
              <a:r>
                <a:rPr lang="en-US" sz="1800" b="1" dirty="0" smtClean="0">
                  <a:solidFill>
                    <a:srgbClr val="FFC000"/>
                  </a:solidFill>
                </a:rPr>
                <a:t>Teaching</a:t>
              </a:r>
              <a:r>
                <a:rPr lang="en-US" sz="1800" b="1" dirty="0">
                  <a:solidFill>
                    <a:srgbClr val="FFC000"/>
                  </a:solidFill>
                </a:rPr>
                <a:t>, Research, &amp; Service on Senior Teaching Faculty Appointment for </a:t>
              </a:r>
              <a:r>
                <a:rPr lang="en-US" sz="1800" b="1" dirty="0" smtClean="0">
                  <a:solidFill>
                    <a:srgbClr val="FFC000"/>
                  </a:solidFill>
                </a:rPr>
                <a:t>more than 14 </a:t>
              </a:r>
              <a:r>
                <a:rPr lang="en-US" sz="1800" b="1" dirty="0">
                  <a:solidFill>
                    <a:srgbClr val="FFC000"/>
                  </a:solidFill>
                </a:rPr>
                <a:t>years</a:t>
              </a:r>
              <a:endParaRPr lang="en-US" sz="1800" dirty="0">
                <a:solidFill>
                  <a:schemeClr val="bg1"/>
                </a:solidFill>
              </a:endParaRPr>
            </a:p>
          </p:txBody>
        </p:sp>
        <p:sp>
          <p:nvSpPr>
            <p:cNvPr id="9" name="Rectangle 8"/>
            <p:cNvSpPr/>
            <p:nvPr/>
          </p:nvSpPr>
          <p:spPr>
            <a:xfrm>
              <a:off x="481308" y="3533797"/>
              <a:ext cx="11992536" cy="4539704"/>
            </a:xfrm>
            <a:prstGeom prst="rect">
              <a:avLst/>
            </a:prstGeom>
          </p:spPr>
          <p:txBody>
            <a:bodyPr wrap="square">
              <a:spAutoFit/>
            </a:bodyPr>
            <a:lstStyle/>
            <a:p>
              <a:pPr lvl="0"/>
              <a:r>
                <a:rPr lang="en-US" sz="2000" b="1" i="1" u="sng" dirty="0" smtClean="0">
                  <a:solidFill>
                    <a:prstClr val="white"/>
                  </a:solidFill>
                </a:rPr>
                <a:t>Experience: </a:t>
              </a:r>
            </a:p>
            <a:p>
              <a:pPr marL="342900" lvl="0" indent="-342900">
                <a:spcBef>
                  <a:spcPts val="1200"/>
                </a:spcBef>
                <a:buFont typeface="Arial" panose="020B0604020202020204" pitchFamily="34" charset="0"/>
                <a:buChar char="•"/>
              </a:pPr>
              <a:r>
                <a:rPr lang="en-US" sz="1900" b="1" u="sng" dirty="0" smtClean="0">
                  <a:solidFill>
                    <a:prstClr val="white"/>
                  </a:solidFill>
                </a:rPr>
                <a:t>Senior Teaching Faculty</a:t>
              </a:r>
              <a:r>
                <a:rPr lang="en-US" sz="1900" b="1" dirty="0" smtClean="0">
                  <a:solidFill>
                    <a:prstClr val="white"/>
                  </a:solidFill>
                </a:rPr>
                <a:t>, </a:t>
              </a:r>
              <a:r>
                <a:rPr lang="en-US" sz="1900" dirty="0" smtClean="0">
                  <a:solidFill>
                    <a:prstClr val="white"/>
                  </a:solidFill>
                </a:rPr>
                <a:t>Teach courses in Death, Dying, &amp; Grief, Parenting Across the Lifespan, and Development Across the Lifespan</a:t>
              </a:r>
              <a:endParaRPr lang="en-US" sz="1900" b="1" dirty="0" smtClean="0">
                <a:solidFill>
                  <a:prstClr val="white"/>
                </a:solidFill>
              </a:endParaRPr>
            </a:p>
            <a:p>
              <a:pPr marL="342900" lvl="0" indent="-342900">
                <a:spcBef>
                  <a:spcPts val="1200"/>
                </a:spcBef>
                <a:buFont typeface="Arial" panose="020B0604020202020204" pitchFamily="34" charset="0"/>
                <a:buChar char="•"/>
              </a:pPr>
              <a:r>
                <a:rPr lang="en-US" sz="1900" b="1" u="sng" dirty="0" smtClean="0">
                  <a:solidFill>
                    <a:prstClr val="white"/>
                  </a:solidFill>
                </a:rPr>
                <a:t>Excellence </a:t>
              </a:r>
              <a:r>
                <a:rPr lang="en-US" sz="1900" b="1" u="sng" dirty="0">
                  <a:solidFill>
                    <a:prstClr val="white"/>
                  </a:solidFill>
                </a:rPr>
                <a:t>in Education Award</a:t>
              </a:r>
              <a:r>
                <a:rPr lang="en-US" sz="1900" dirty="0">
                  <a:solidFill>
                    <a:prstClr val="white"/>
                  </a:solidFill>
                </a:rPr>
                <a:t>, Student-Athlete Advisor Committee and the </a:t>
              </a:r>
              <a:r>
                <a:rPr lang="en-US" sz="1900" dirty="0" err="1">
                  <a:solidFill>
                    <a:prstClr val="white"/>
                  </a:solidFill>
                </a:rPr>
                <a:t>Waterpik</a:t>
              </a:r>
              <a:r>
                <a:rPr lang="en-US" sz="1900" dirty="0">
                  <a:solidFill>
                    <a:prstClr val="white"/>
                  </a:solidFill>
                </a:rPr>
                <a:t> Corporation, Colorado State </a:t>
              </a:r>
              <a:r>
                <a:rPr lang="en-US" sz="1900" dirty="0" smtClean="0">
                  <a:solidFill>
                    <a:prstClr val="white"/>
                  </a:solidFill>
                </a:rPr>
                <a:t>University</a:t>
              </a:r>
              <a:endParaRPr lang="en-US" sz="1900" dirty="0">
                <a:solidFill>
                  <a:prstClr val="white"/>
                </a:solidFill>
              </a:endParaRPr>
            </a:p>
            <a:p>
              <a:pPr marL="342900" indent="-342900">
                <a:spcBef>
                  <a:spcPts val="1200"/>
                </a:spcBef>
                <a:buFont typeface="Arial" panose="020B0604020202020204" pitchFamily="34" charset="0"/>
                <a:buChar char="•"/>
              </a:pPr>
              <a:r>
                <a:rPr lang="en-US" sz="1900" b="1" u="sng" dirty="0">
                  <a:solidFill>
                    <a:prstClr val="white"/>
                  </a:solidFill>
                </a:rPr>
                <a:t>Researcher &amp; Center Director</a:t>
              </a:r>
              <a:r>
                <a:rPr lang="en-US" sz="1900" dirty="0">
                  <a:solidFill>
                    <a:prstClr val="white"/>
                  </a:solidFill>
                </a:rPr>
                <a:t>, Center for the Study of Academic Labor, Colorado State University.</a:t>
              </a:r>
            </a:p>
            <a:p>
              <a:pPr marL="342900" lvl="0" indent="-342900">
                <a:spcBef>
                  <a:spcPts val="1200"/>
                </a:spcBef>
                <a:buFont typeface="Arial" panose="020B0604020202020204" pitchFamily="34" charset="0"/>
                <a:buChar char="•"/>
              </a:pPr>
              <a:r>
                <a:rPr lang="en-US" sz="1900" b="1" u="sng" dirty="0" smtClean="0">
                  <a:solidFill>
                    <a:prstClr val="white"/>
                  </a:solidFill>
                </a:rPr>
                <a:t>Managing </a:t>
              </a:r>
              <a:r>
                <a:rPr lang="en-US" sz="1900" b="1" u="sng" dirty="0">
                  <a:solidFill>
                    <a:prstClr val="white"/>
                  </a:solidFill>
                </a:rPr>
                <a:t>Editor</a:t>
              </a:r>
              <a:r>
                <a:rPr lang="en-US" sz="1900" dirty="0">
                  <a:solidFill>
                    <a:prstClr val="white"/>
                  </a:solidFill>
                </a:rPr>
                <a:t>, Journal of Feminist Family Therapy. Department of Human Development and Family Studies, Colorado State University.</a:t>
              </a:r>
            </a:p>
            <a:p>
              <a:pPr marL="342900" lvl="0" indent="-342900">
                <a:spcBef>
                  <a:spcPts val="1200"/>
                </a:spcBef>
                <a:buFont typeface="Arial" panose="020B0604020202020204" pitchFamily="34" charset="0"/>
                <a:buChar char="•"/>
              </a:pPr>
              <a:r>
                <a:rPr lang="en-US" sz="1900" b="1" i="1" u="sng" dirty="0" smtClean="0">
                  <a:solidFill>
                    <a:prstClr val="white"/>
                  </a:solidFill>
                </a:rPr>
                <a:t>Aberle</a:t>
              </a:r>
              <a:r>
                <a:rPr lang="en-US" sz="1900" b="1" i="1" dirty="0">
                  <a:solidFill>
                    <a:prstClr val="white"/>
                  </a:solidFill>
                </a:rPr>
                <a:t>, J. T.</a:t>
              </a:r>
              <a:r>
                <a:rPr lang="en-US" sz="1900" b="1" dirty="0">
                  <a:solidFill>
                    <a:prstClr val="white"/>
                  </a:solidFill>
                </a:rPr>
                <a:t>, </a:t>
              </a:r>
              <a:r>
                <a:rPr lang="en-US" sz="1600" dirty="0" err="1">
                  <a:solidFill>
                    <a:prstClr val="white"/>
                  </a:solidFill>
                </a:rPr>
                <a:t>Biringen</a:t>
              </a:r>
              <a:r>
                <a:rPr lang="en-US" sz="1600" dirty="0">
                  <a:solidFill>
                    <a:prstClr val="white"/>
                  </a:solidFill>
                </a:rPr>
                <a:t>, Z. </a:t>
              </a:r>
              <a:r>
                <a:rPr lang="en-US" sz="1600" dirty="0" err="1">
                  <a:solidFill>
                    <a:prstClr val="white"/>
                  </a:solidFill>
                </a:rPr>
                <a:t>Altenhofen</a:t>
              </a:r>
              <a:r>
                <a:rPr lang="en-US" sz="1600" dirty="0">
                  <a:solidFill>
                    <a:prstClr val="white"/>
                  </a:solidFill>
                </a:rPr>
                <a:t>, S., </a:t>
              </a:r>
              <a:r>
                <a:rPr lang="en-US" sz="1600" dirty="0" err="1">
                  <a:solidFill>
                    <a:prstClr val="white"/>
                  </a:solidFill>
                </a:rPr>
                <a:t>Bennet</a:t>
              </a:r>
              <a:r>
                <a:rPr lang="en-US" sz="1600" dirty="0">
                  <a:solidFill>
                    <a:prstClr val="white"/>
                  </a:solidFill>
                </a:rPr>
                <a:t>, S., Meyer, B., </a:t>
              </a:r>
              <a:r>
                <a:rPr lang="en-US" sz="1600" dirty="0" err="1">
                  <a:solidFill>
                    <a:prstClr val="white"/>
                  </a:solidFill>
                </a:rPr>
                <a:t>Moorlag</a:t>
              </a:r>
              <a:r>
                <a:rPr lang="en-US" sz="1600" dirty="0">
                  <a:solidFill>
                    <a:prstClr val="white"/>
                  </a:solidFill>
                </a:rPr>
                <a:t>, A., et al. (et al., (invited, December 2007). The use of the Attachment Q-Set and Emotional Availability (EA) in child care. In </a:t>
              </a:r>
              <a:r>
                <a:rPr lang="en-US" sz="1600" dirty="0" err="1">
                  <a:solidFill>
                    <a:prstClr val="white"/>
                  </a:solidFill>
                </a:rPr>
                <a:t>Biringen</a:t>
              </a:r>
              <a:r>
                <a:rPr lang="en-US" sz="1600" dirty="0">
                  <a:solidFill>
                    <a:prstClr val="white"/>
                  </a:solidFill>
                </a:rPr>
                <a:t>, Z. &amp; </a:t>
              </a:r>
              <a:r>
                <a:rPr lang="en-US" sz="1600" dirty="0" err="1">
                  <a:solidFill>
                    <a:prstClr val="white"/>
                  </a:solidFill>
                </a:rPr>
                <a:t>Easterbrooks</a:t>
              </a:r>
              <a:r>
                <a:rPr lang="en-US" sz="1600" dirty="0">
                  <a:solidFill>
                    <a:prstClr val="white"/>
                  </a:solidFill>
                </a:rPr>
                <a:t>, A. N. et al. (Eds., invited special mini-series on child care, December 2007). Journal of Early Childhood and Infant Psychology.</a:t>
              </a:r>
            </a:p>
          </p:txBody>
        </p:sp>
      </p:grpSp>
    </p:spTree>
    <p:extLst>
      <p:ext uri="{BB962C8B-B14F-4D97-AF65-F5344CB8AC3E}">
        <p14:creationId xmlns:p14="http://schemas.microsoft.com/office/powerpoint/2010/main" val="26256197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686800" cy="533400"/>
          </a:xfrm>
        </p:spPr>
        <p:txBody>
          <a:bodyPr/>
          <a:lstStyle/>
          <a:p>
            <a:r>
              <a:rPr lang="en-US" dirty="0" smtClean="0">
                <a:latin typeface="Arial Narrow" panose="020B0606020202030204" pitchFamily="34" charset="0"/>
              </a:rPr>
              <a:t>Do you recognize any of these people?</a:t>
            </a:r>
            <a:endParaRPr lang="en-US"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762657" y="1804988"/>
            <a:ext cx="7494963" cy="4259637"/>
          </a:xfrm>
          <a:prstGeom prst="rect">
            <a:avLst/>
          </a:prstGeom>
        </p:spPr>
      </p:pic>
      <p:sp>
        <p:nvSpPr>
          <p:cNvPr id="5" name="Oval 4"/>
          <p:cNvSpPr/>
          <p:nvPr/>
        </p:nvSpPr>
        <p:spPr>
          <a:xfrm>
            <a:off x="1190065" y="1976718"/>
            <a:ext cx="27230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17060" y="1976718"/>
            <a:ext cx="27230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16134" y="2096640"/>
            <a:ext cx="346266"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26384" y="2180806"/>
            <a:ext cx="243174" cy="57584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32146" y="2111189"/>
            <a:ext cx="331697"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63671" y="2127018"/>
            <a:ext cx="380998"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02456" y="2180806"/>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05600" y="2756647"/>
            <a:ext cx="467289" cy="510987"/>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79829" y="2062164"/>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20093" t="5904" r="18007" b="37697"/>
          <a:stretch/>
        </p:blipFill>
        <p:spPr>
          <a:xfrm>
            <a:off x="2644413" y="2096794"/>
            <a:ext cx="407116" cy="743864"/>
          </a:xfrm>
          <a:prstGeom prst="rect">
            <a:avLst/>
          </a:prstGeom>
        </p:spPr>
      </p:pic>
      <p:pic>
        <p:nvPicPr>
          <p:cNvPr id="17" name="Picture 16"/>
          <p:cNvPicPr>
            <a:picLocks noChangeAspect="1"/>
          </p:cNvPicPr>
          <p:nvPr/>
        </p:nvPicPr>
        <p:blipFill>
          <a:blip r:embed="rId5"/>
          <a:stretch>
            <a:fillRect/>
          </a:stretch>
        </p:blipFill>
        <p:spPr>
          <a:xfrm>
            <a:off x="5163671" y="2062164"/>
            <a:ext cx="676976" cy="902635"/>
          </a:xfrm>
          <a:prstGeom prst="rect">
            <a:avLst/>
          </a:prstGeom>
        </p:spPr>
      </p:pic>
    </p:spTree>
    <p:extLst>
      <p:ext uri="{BB962C8B-B14F-4D97-AF65-F5344CB8AC3E}">
        <p14:creationId xmlns:p14="http://schemas.microsoft.com/office/powerpoint/2010/main" val="1105624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25967" y="152400"/>
            <a:ext cx="7250087" cy="1325563"/>
          </a:xfrm>
        </p:spPr>
        <p:txBody>
          <a:bodyPr/>
          <a:lstStyle/>
          <a:p>
            <a:pPr algn="l"/>
            <a:r>
              <a:rPr lang="en-US" sz="4300" dirty="0" smtClean="0"/>
              <a:t>Natalie Selden Barnes, adjunct</a:t>
            </a:r>
            <a:endParaRPr lang="en-US" sz="4300" dirty="0"/>
          </a:p>
        </p:txBody>
      </p:sp>
      <p:pic>
        <p:nvPicPr>
          <p:cNvPr id="4" name="Picture 3"/>
          <p:cNvPicPr>
            <a:picLocks noChangeAspect="1"/>
          </p:cNvPicPr>
          <p:nvPr/>
        </p:nvPicPr>
        <p:blipFill>
          <a:blip r:embed="rId3"/>
          <a:stretch>
            <a:fillRect/>
          </a:stretch>
        </p:blipFill>
        <p:spPr>
          <a:xfrm>
            <a:off x="149598" y="30480"/>
            <a:ext cx="1934696" cy="2579594"/>
          </a:xfrm>
          <a:prstGeom prst="rect">
            <a:avLst/>
          </a:prstGeom>
        </p:spPr>
      </p:pic>
      <p:sp>
        <p:nvSpPr>
          <p:cNvPr id="8" name="Title 1"/>
          <p:cNvSpPr txBox="1">
            <a:spLocks/>
          </p:cNvSpPr>
          <p:nvPr/>
        </p:nvSpPr>
        <p:spPr>
          <a:xfrm>
            <a:off x="149598" y="2475986"/>
            <a:ext cx="6990791" cy="4153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FF00"/>
              </a:solidFill>
            </a:endParaRPr>
          </a:p>
        </p:txBody>
      </p:sp>
      <p:grpSp>
        <p:nvGrpSpPr>
          <p:cNvPr id="10" name="Group 9"/>
          <p:cNvGrpSpPr/>
          <p:nvPr/>
        </p:nvGrpSpPr>
        <p:grpSpPr>
          <a:xfrm>
            <a:off x="0" y="0"/>
            <a:ext cx="9465304" cy="6888480"/>
            <a:chOff x="-4114135" y="-1914774"/>
            <a:chExt cx="12286308" cy="7361978"/>
          </a:xfrm>
        </p:grpSpPr>
        <p:sp>
          <p:nvSpPr>
            <p:cNvPr id="5" name="Rectangle 4"/>
            <p:cNvSpPr/>
            <p:nvPr/>
          </p:nvSpPr>
          <p:spPr>
            <a:xfrm>
              <a:off x="-4114135" y="-1914774"/>
              <a:ext cx="11869246" cy="7329403"/>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7" name="Title 1"/>
            <p:cNvSpPr txBox="1">
              <a:spLocks/>
            </p:cNvSpPr>
            <p:nvPr/>
          </p:nvSpPr>
          <p:spPr>
            <a:xfrm>
              <a:off x="-1625452" y="-1914774"/>
              <a:ext cx="9797625" cy="2154280"/>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smtClean="0">
                  <a:solidFill>
                    <a:srgbClr val="FFC000"/>
                  </a:solidFill>
                </a:rPr>
                <a:t>Natalie Selden Barnes, MA </a:t>
              </a:r>
            </a:p>
            <a:p>
              <a:pPr marL="174625" indent="-174625">
                <a:lnSpc>
                  <a:spcPct val="120000"/>
                </a:lnSpc>
              </a:pPr>
              <a:r>
                <a:rPr lang="en-US" sz="6000" b="1" dirty="0" smtClean="0">
                  <a:solidFill>
                    <a:schemeClr val="bg1"/>
                  </a:solidFill>
                </a:rPr>
                <a:t>Instructor of Art and Art History</a:t>
              </a:r>
              <a:r>
                <a:rPr lang="en-US" sz="6000" b="1" dirty="0">
                  <a:solidFill>
                    <a:schemeClr val="bg1"/>
                  </a:solidFill>
                </a:rPr>
                <a:t> </a:t>
              </a:r>
              <a:endParaRPr lang="en-US" sz="6000" b="1" dirty="0" smtClean="0">
                <a:solidFill>
                  <a:schemeClr val="bg1"/>
                </a:solidFill>
              </a:endParaRPr>
            </a:p>
            <a:p>
              <a:pPr marL="174625" indent="-174625">
                <a:lnSpc>
                  <a:spcPct val="120000"/>
                </a:lnSpc>
              </a:pPr>
              <a:r>
                <a:rPr lang="en-US" sz="6000" b="1" dirty="0">
                  <a:solidFill>
                    <a:schemeClr val="bg1"/>
                  </a:solidFill>
                </a:rPr>
                <a:t> </a:t>
              </a:r>
              <a:r>
                <a:rPr lang="en-US" sz="6000" b="1" dirty="0" smtClean="0">
                  <a:solidFill>
                    <a:schemeClr val="bg1"/>
                  </a:solidFill>
                </a:rPr>
                <a:t> </a:t>
              </a:r>
              <a:r>
                <a:rPr lang="en-US" sz="5800" dirty="0" smtClean="0">
                  <a:solidFill>
                    <a:schemeClr val="bg1"/>
                  </a:solidFill>
                </a:rPr>
                <a:t>Key </a:t>
              </a:r>
              <a:r>
                <a:rPr lang="en-US" sz="5800" dirty="0">
                  <a:solidFill>
                    <a:schemeClr val="bg1"/>
                  </a:solidFill>
                </a:rPr>
                <a:t>Academic Advisor </a:t>
              </a:r>
              <a:endParaRPr lang="en-US" sz="5800" dirty="0" smtClean="0">
                <a:solidFill>
                  <a:schemeClr val="bg1"/>
                </a:solidFill>
              </a:endParaRPr>
            </a:p>
            <a:p>
              <a:pPr marL="174625" indent="-174625">
                <a:lnSpc>
                  <a:spcPct val="120000"/>
                </a:lnSpc>
              </a:pPr>
              <a:r>
                <a:rPr lang="en-US" sz="5800" dirty="0">
                  <a:solidFill>
                    <a:schemeClr val="bg1"/>
                  </a:solidFill>
                </a:rPr>
                <a:t> </a:t>
              </a:r>
              <a:r>
                <a:rPr lang="en-US" sz="5800" dirty="0" smtClean="0">
                  <a:solidFill>
                    <a:schemeClr val="bg1"/>
                  </a:solidFill>
                </a:rPr>
                <a:t> At-Large Representative, </a:t>
              </a:r>
              <a:r>
                <a:rPr lang="en-US" sz="5400" dirty="0">
                  <a:solidFill>
                    <a:schemeClr val="bg1"/>
                  </a:solidFill>
                </a:rPr>
                <a:t>Committee on Non-Tenure-Track Faculty</a:t>
              </a:r>
            </a:p>
            <a:p>
              <a:pPr marL="174625" indent="-174625">
                <a:lnSpc>
                  <a:spcPct val="120000"/>
                </a:lnSpc>
              </a:pPr>
              <a:r>
                <a:rPr lang="en-US" sz="5800" b="1" dirty="0" smtClean="0">
                  <a:solidFill>
                    <a:srgbClr val="FFC000"/>
                  </a:solidFill>
                </a:rPr>
                <a:t>Teaching, Research, </a:t>
              </a:r>
              <a:r>
                <a:rPr lang="en-US" sz="5800" b="1" dirty="0">
                  <a:solidFill>
                    <a:srgbClr val="FFC000"/>
                  </a:solidFill>
                </a:rPr>
                <a:t>&amp; Service on Senior Teaching Faculty Appointment for more than </a:t>
              </a:r>
              <a:r>
                <a:rPr lang="en-US" sz="5800" b="1" dirty="0" smtClean="0">
                  <a:solidFill>
                    <a:srgbClr val="FFC000"/>
                  </a:solidFill>
                </a:rPr>
                <a:t>18 </a:t>
              </a:r>
              <a:r>
                <a:rPr lang="en-US" sz="5800" b="1" dirty="0">
                  <a:solidFill>
                    <a:srgbClr val="FFC000"/>
                  </a:solidFill>
                </a:rPr>
                <a:t>years</a:t>
              </a:r>
              <a:endParaRPr lang="en-US" sz="5800" dirty="0">
                <a:solidFill>
                  <a:schemeClr val="bg1"/>
                </a:solidFill>
              </a:endParaRPr>
            </a:p>
          </p:txBody>
        </p:sp>
        <p:sp>
          <p:nvSpPr>
            <p:cNvPr id="9" name="Rectangle 8"/>
            <p:cNvSpPr/>
            <p:nvPr/>
          </p:nvSpPr>
          <p:spPr>
            <a:xfrm>
              <a:off x="-4114135" y="215002"/>
              <a:ext cx="12152937" cy="5232202"/>
            </a:xfrm>
            <a:prstGeom prst="rect">
              <a:avLst/>
            </a:prstGeom>
          </p:spPr>
          <p:txBody>
            <a:bodyPr wrap="square">
              <a:spAutoFit/>
            </a:bodyPr>
            <a:lstStyle/>
            <a:p>
              <a:pPr marL="342900" lvl="0" indent="-342900">
                <a:spcBef>
                  <a:spcPts val="600"/>
                </a:spcBef>
                <a:buFont typeface="Arial" panose="020B0604020202020204" pitchFamily="34" charset="0"/>
                <a:buChar char="•"/>
              </a:pPr>
              <a:r>
                <a:rPr lang="en-US" b="1" u="sng" dirty="0" smtClean="0">
                  <a:solidFill>
                    <a:schemeClr val="bg1"/>
                  </a:solidFill>
                </a:rPr>
                <a:t>Advising</a:t>
              </a:r>
              <a:r>
                <a:rPr lang="en-US" dirty="0">
                  <a:solidFill>
                    <a:schemeClr val="bg1"/>
                  </a:solidFill>
                </a:rPr>
                <a:t>: </a:t>
              </a:r>
              <a:r>
                <a:rPr lang="en-US" sz="1750" dirty="0">
                  <a:solidFill>
                    <a:schemeClr val="bg1"/>
                  </a:solidFill>
                </a:rPr>
                <a:t>received </a:t>
              </a:r>
              <a:r>
                <a:rPr lang="en-US" sz="1750" dirty="0" err="1">
                  <a:solidFill>
                    <a:schemeClr val="bg1"/>
                  </a:solidFill>
                </a:rPr>
                <a:t>Cermak</a:t>
              </a:r>
              <a:r>
                <a:rPr lang="en-US" sz="1750" dirty="0">
                  <a:solidFill>
                    <a:schemeClr val="bg1"/>
                  </a:solidFill>
                </a:rPr>
                <a:t> Advising Award in 2012; have participated in CURC as a judge for two years; involved with First Generation activities for several years; Colorado Department of Higher Education, 60/60 Faculty to Faculty sessions (2011, 2012, 2013); Residence Life Advisory Board; Represent CSU Department of Art College Board AP Colloquium 2012; Department of Art &amp; Art History Undergraduate and Curriculum committees</a:t>
              </a:r>
            </a:p>
            <a:p>
              <a:pPr marL="342900" lvl="0" indent="-342900">
                <a:spcBef>
                  <a:spcPts val="600"/>
                </a:spcBef>
                <a:buFont typeface="Arial" panose="020B0604020202020204" pitchFamily="34" charset="0"/>
                <a:buChar char="•"/>
              </a:pPr>
              <a:r>
                <a:rPr lang="en-US" b="1" u="sng" dirty="0">
                  <a:solidFill>
                    <a:schemeClr val="bg1"/>
                  </a:solidFill>
                </a:rPr>
                <a:t>Teaching</a:t>
              </a:r>
              <a:r>
                <a:rPr lang="en-US" dirty="0">
                  <a:solidFill>
                    <a:schemeClr val="bg1"/>
                  </a:solidFill>
                </a:rPr>
                <a:t>: </a:t>
              </a:r>
              <a:r>
                <a:rPr lang="en-US" sz="1750" dirty="0">
                  <a:solidFill>
                    <a:schemeClr val="bg1"/>
                  </a:solidFill>
                </a:rPr>
                <a:t>Recipient of TILT Reinvention Center Science of Learning Course Development Competition, Spring 2014; Research Fellow, TILT 2012, “Writing Across the Curriculum” Research Proposal Award; TILT Master Teacher and Professional Development presentations; Currently responsible for ART100, 487, 384 and grade final portfolios for distance learning EDUC591, have also taught ART496I, 325, 326, EDUC466 and EDUC493</a:t>
              </a:r>
            </a:p>
            <a:p>
              <a:pPr marL="342900" lvl="0" indent="-342900">
                <a:spcBef>
                  <a:spcPts val="600"/>
                </a:spcBef>
                <a:buFont typeface="Arial" panose="020B0604020202020204" pitchFamily="34" charset="0"/>
                <a:buChar char="•"/>
              </a:pPr>
              <a:r>
                <a:rPr lang="en-US" b="1" u="sng" dirty="0">
                  <a:solidFill>
                    <a:schemeClr val="bg1"/>
                  </a:solidFill>
                </a:rPr>
                <a:t>Research &amp; Recent Artistry</a:t>
              </a:r>
              <a:r>
                <a:rPr lang="en-US" dirty="0">
                  <a:solidFill>
                    <a:schemeClr val="bg1"/>
                  </a:solidFill>
                </a:rPr>
                <a:t>: </a:t>
              </a:r>
              <a:r>
                <a:rPr lang="en-US" sz="1750" dirty="0">
                  <a:solidFill>
                    <a:schemeClr val="bg1"/>
                  </a:solidFill>
                </a:rPr>
                <a:t>CSU IRB approval “Writing Strategies for the Large Classroom” three year action research project; Artist-in-Residence, Homestead National Monument Park, Summer 2014; National Art Education Association Summer Visions 2014 participant; two-person show in Directions Gallery August 2014; Cover Illustration for “Rhetorical Readings for Advanced Writers,” Fountainhead Press</a:t>
              </a:r>
            </a:p>
          </p:txBody>
        </p:sp>
      </p:grpSp>
      <p:pic>
        <p:nvPicPr>
          <p:cNvPr id="12" name="Content Placeholder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58" y="118054"/>
            <a:ext cx="1740078" cy="1745089"/>
          </a:xfrm>
          <a:prstGeom prst="rect">
            <a:avLst/>
          </a:prstGeom>
        </p:spPr>
      </p:pic>
    </p:spTree>
    <p:extLst>
      <p:ext uri="{BB962C8B-B14F-4D97-AF65-F5344CB8AC3E}">
        <p14:creationId xmlns:p14="http://schemas.microsoft.com/office/powerpoint/2010/main" val="8830058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3"/>
                </a:solidFill>
                <a:latin typeface="Arial Narrow" panose="020B0606020202030204" pitchFamily="34" charset="0"/>
              </a:rPr>
              <a:t>4 areas of information presented on these slides</a:t>
            </a:r>
            <a:endParaRPr lang="en-US" sz="3200" dirty="0">
              <a:solidFill>
                <a:schemeClr val="accent3"/>
              </a:solidFill>
              <a:latin typeface="Arial Narrow" panose="020B0606020202030204" pitchFamily="34" charset="0"/>
            </a:endParaRPr>
          </a:p>
        </p:txBody>
      </p:sp>
      <p:sp>
        <p:nvSpPr>
          <p:cNvPr id="3" name="Content Placeholder 2"/>
          <p:cNvSpPr>
            <a:spLocks noGrp="1"/>
          </p:cNvSpPr>
          <p:nvPr>
            <p:ph idx="1"/>
          </p:nvPr>
        </p:nvSpPr>
        <p:spPr>
          <a:xfrm>
            <a:off x="0" y="1564105"/>
            <a:ext cx="9220200" cy="5281863"/>
          </a:xfrm>
          <a:solidFill>
            <a:schemeClr val="bg1"/>
          </a:solidFill>
        </p:spPr>
        <p:txBody>
          <a:bodyPr>
            <a:noAutofit/>
          </a:bodyPr>
          <a:lstStyle/>
          <a:p>
            <a:pPr marL="457200" lvl="1" indent="0">
              <a:buNone/>
            </a:pPr>
            <a:endParaRPr lang="en-US" sz="1200" dirty="0" smtClean="0">
              <a:latin typeface="Arial Narrow" panose="020B0606020202030204" pitchFamily="34" charset="0"/>
            </a:endParaRPr>
          </a:p>
          <a:p>
            <a:pPr>
              <a:spcBef>
                <a:spcPts val="600"/>
              </a:spcBef>
              <a:spcAft>
                <a:spcPts val="600"/>
              </a:spcAft>
              <a:buFont typeface="Wingdings" panose="05000000000000000000" pitchFamily="2" charset="2"/>
              <a:buChar char="Ø"/>
            </a:pPr>
            <a:r>
              <a:rPr lang="en-US" b="1" u="sng" dirty="0" smtClean="0">
                <a:latin typeface="Arial Narrow" panose="020B0606020202030204" pitchFamily="34" charset="0"/>
              </a:rPr>
              <a:t>Provide</a:t>
            </a:r>
            <a:r>
              <a:rPr lang="en-US" b="1" dirty="0" smtClean="0">
                <a:latin typeface="Arial Narrow" panose="020B0606020202030204" pitchFamily="34" charset="0"/>
              </a:rPr>
              <a:t> </a:t>
            </a:r>
            <a:r>
              <a:rPr lang="en-US" sz="1800" b="1" dirty="0">
                <a:latin typeface="Arial Narrow" panose="020B0606020202030204" pitchFamily="34" charset="0"/>
              </a:rPr>
              <a:t>a Context and history to the current state of affairs for Faculty off of the Tenure Track at CSU</a:t>
            </a:r>
            <a:r>
              <a:rPr lang="en-US" sz="1800" b="1" dirty="0" smtClean="0">
                <a:latin typeface="Arial Narrow" panose="020B0606020202030204" pitchFamily="34" charset="0"/>
              </a:rPr>
              <a:t>.</a:t>
            </a:r>
          </a:p>
          <a:p>
            <a:pPr marL="0" indent="0">
              <a:spcBef>
                <a:spcPts val="600"/>
              </a:spcBef>
              <a:spcAft>
                <a:spcPts val="600"/>
              </a:spcAft>
              <a:buNone/>
            </a:pPr>
            <a:endParaRPr lang="en-US" sz="1600" b="1" dirty="0">
              <a:latin typeface="Arial Narrow" panose="020B0606020202030204" pitchFamily="34" charset="0"/>
            </a:endParaRPr>
          </a:p>
          <a:p>
            <a:pPr>
              <a:spcBef>
                <a:spcPts val="600"/>
              </a:spcBef>
              <a:spcAft>
                <a:spcPts val="600"/>
              </a:spcAft>
              <a:buFont typeface="Wingdings" panose="05000000000000000000" pitchFamily="2" charset="2"/>
              <a:buChar char="Ø"/>
            </a:pPr>
            <a:r>
              <a:rPr lang="en-US" b="1" u="sng" dirty="0" smtClean="0">
                <a:latin typeface="Arial Narrow" panose="020B0606020202030204" pitchFamily="34" charset="0"/>
              </a:rPr>
              <a:t>Show</a:t>
            </a:r>
            <a:r>
              <a:rPr lang="en-US" b="1" dirty="0" smtClean="0">
                <a:latin typeface="Arial Narrow" panose="020B0606020202030204" pitchFamily="34" charset="0"/>
              </a:rPr>
              <a:t> </a:t>
            </a:r>
            <a:r>
              <a:rPr lang="en-US" sz="1800" b="1" dirty="0" smtClean="0">
                <a:latin typeface="Arial Narrow" panose="020B0606020202030204" pitchFamily="34" charset="0"/>
              </a:rPr>
              <a:t>Contributions, Advancements, and Challenges of non-tenure-track faculty at CSU.</a:t>
            </a:r>
          </a:p>
          <a:p>
            <a:pPr marL="0" indent="0">
              <a:spcBef>
                <a:spcPts val="600"/>
              </a:spcBef>
              <a:spcAft>
                <a:spcPts val="600"/>
              </a:spcAft>
              <a:buNone/>
            </a:pPr>
            <a:endParaRPr lang="en-US" sz="1600" b="1" dirty="0" smtClean="0">
              <a:latin typeface="Arial Narrow" panose="020B0606020202030204" pitchFamily="34" charset="0"/>
            </a:endParaRPr>
          </a:p>
          <a:p>
            <a:pPr>
              <a:spcBef>
                <a:spcPts val="600"/>
              </a:spcBef>
              <a:spcAft>
                <a:spcPts val="600"/>
              </a:spcAft>
              <a:buFont typeface="Wingdings" panose="05000000000000000000" pitchFamily="2" charset="2"/>
              <a:buChar char="Ø"/>
            </a:pPr>
            <a:r>
              <a:rPr lang="en-US" b="1" u="sng" dirty="0" smtClean="0">
                <a:latin typeface="Arial Narrow" panose="020B0606020202030204" pitchFamily="34" charset="0"/>
              </a:rPr>
              <a:t>Describe</a:t>
            </a:r>
            <a:r>
              <a:rPr lang="en-US" b="1" dirty="0" smtClean="0">
                <a:latin typeface="Arial Narrow" panose="020B0606020202030204" pitchFamily="34" charset="0"/>
              </a:rPr>
              <a:t> </a:t>
            </a:r>
            <a:r>
              <a:rPr lang="en-US" sz="1800" b="1" dirty="0">
                <a:latin typeface="Arial Narrow" panose="020B0606020202030204" pitchFamily="34" charset="0"/>
              </a:rPr>
              <a:t>Collaborations that are working to uphold and highlight the work that Faculty do who are off of the Tenure Track</a:t>
            </a:r>
            <a:r>
              <a:rPr lang="en-US" sz="1800" b="1" dirty="0" smtClean="0">
                <a:latin typeface="Arial Narrow" panose="020B0606020202030204" pitchFamily="34" charset="0"/>
              </a:rPr>
              <a:t>. As well, explain recommendations for continued efforts to support and sustain faculty. </a:t>
            </a:r>
          </a:p>
          <a:p>
            <a:pPr>
              <a:spcBef>
                <a:spcPts val="600"/>
              </a:spcBef>
              <a:spcAft>
                <a:spcPts val="600"/>
              </a:spcAft>
              <a:buFont typeface="Wingdings" panose="05000000000000000000" pitchFamily="2" charset="2"/>
              <a:buChar char="Ø"/>
            </a:pPr>
            <a:endParaRPr lang="en-US" sz="1600" b="1" dirty="0">
              <a:latin typeface="Arial Narrow" panose="020B0606020202030204" pitchFamily="34" charset="0"/>
            </a:endParaRPr>
          </a:p>
          <a:p>
            <a:pPr>
              <a:spcBef>
                <a:spcPts val="600"/>
              </a:spcBef>
              <a:spcAft>
                <a:spcPts val="600"/>
              </a:spcAft>
              <a:buFont typeface="Wingdings" panose="05000000000000000000" pitchFamily="2" charset="2"/>
              <a:buChar char="Ø"/>
            </a:pPr>
            <a:r>
              <a:rPr lang="en-US" b="1" u="sng" dirty="0" smtClean="0">
                <a:latin typeface="Arial Narrow" panose="020B0606020202030204" pitchFamily="34" charset="0"/>
              </a:rPr>
              <a:t>Engage</a:t>
            </a:r>
            <a:r>
              <a:rPr lang="en-US" b="1" dirty="0" smtClean="0">
                <a:latin typeface="Arial Narrow" panose="020B0606020202030204" pitchFamily="34" charset="0"/>
              </a:rPr>
              <a:t> </a:t>
            </a:r>
            <a:r>
              <a:rPr lang="en-US" sz="1800" b="1" dirty="0" smtClean="0">
                <a:latin typeface="Arial Narrow" panose="020B0606020202030204" pitchFamily="34" charset="0"/>
              </a:rPr>
              <a:t>administration, all faculty, research about academic labor for the purposes of innovation and creating strategies to actualize the recommendations toward a sustainable career path for all faculty and their engagement in the Missions of the University. </a:t>
            </a:r>
            <a:endParaRPr lang="en-US" sz="1600" b="1" dirty="0">
              <a:latin typeface="Arial Narrow" panose="020B0606020202030204" pitchFamily="34" charset="0"/>
            </a:endParaRPr>
          </a:p>
        </p:txBody>
      </p:sp>
    </p:spTree>
    <p:extLst>
      <p:ext uri="{BB962C8B-B14F-4D97-AF65-F5344CB8AC3E}">
        <p14:creationId xmlns:p14="http://schemas.microsoft.com/office/powerpoint/2010/main" val="584633334"/>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686800" cy="533400"/>
          </a:xfrm>
        </p:spPr>
        <p:txBody>
          <a:bodyPr/>
          <a:lstStyle/>
          <a:p>
            <a:r>
              <a:rPr lang="en-US" dirty="0" smtClean="0">
                <a:latin typeface="Arial Narrow" panose="020B0606020202030204" pitchFamily="34" charset="0"/>
              </a:rPr>
              <a:t>Do you recognize any of these people?</a:t>
            </a:r>
            <a:endParaRPr lang="en-US"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762657" y="1804988"/>
            <a:ext cx="7494963" cy="4259637"/>
          </a:xfrm>
          <a:prstGeom prst="rect">
            <a:avLst/>
          </a:prstGeom>
        </p:spPr>
      </p:pic>
      <p:sp>
        <p:nvSpPr>
          <p:cNvPr id="5" name="Oval 4"/>
          <p:cNvSpPr/>
          <p:nvPr/>
        </p:nvSpPr>
        <p:spPr>
          <a:xfrm>
            <a:off x="1190065" y="1976718"/>
            <a:ext cx="27230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17060" y="1976718"/>
            <a:ext cx="27230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16134" y="2096640"/>
            <a:ext cx="346266"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26384" y="2180806"/>
            <a:ext cx="243174" cy="57584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32146" y="2111189"/>
            <a:ext cx="331697"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63671" y="2127018"/>
            <a:ext cx="380998"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02456" y="2180806"/>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05600" y="2756647"/>
            <a:ext cx="467289" cy="510987"/>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79829" y="2062164"/>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20093" t="5904" r="18007" b="37697"/>
          <a:stretch/>
        </p:blipFill>
        <p:spPr>
          <a:xfrm>
            <a:off x="2644413" y="2096640"/>
            <a:ext cx="407200" cy="74401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3671" y="2093399"/>
            <a:ext cx="523243" cy="71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6"/>
          <a:stretch>
            <a:fillRect/>
          </a:stretch>
        </p:blipFill>
        <p:spPr>
          <a:xfrm>
            <a:off x="7297663" y="1998429"/>
            <a:ext cx="676976" cy="902635"/>
          </a:xfrm>
          <a:prstGeom prst="rect">
            <a:avLst/>
          </a:prstGeom>
        </p:spPr>
      </p:pic>
    </p:spTree>
    <p:extLst>
      <p:ext uri="{BB962C8B-B14F-4D97-AF65-F5344CB8AC3E}">
        <p14:creationId xmlns:p14="http://schemas.microsoft.com/office/powerpoint/2010/main" val="96272719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6830" y="288246"/>
            <a:ext cx="5973762" cy="1325563"/>
          </a:xfrm>
        </p:spPr>
        <p:txBody>
          <a:bodyPr/>
          <a:lstStyle/>
          <a:p>
            <a:r>
              <a:rPr lang="en-US" dirty="0" smtClean="0"/>
              <a:t>Joseph DiVerdi, adjunct</a:t>
            </a:r>
            <a:endParaRPr lang="en-US" dirty="0"/>
          </a:p>
        </p:txBody>
      </p:sp>
      <p:pic>
        <p:nvPicPr>
          <p:cNvPr id="4" name="Picture 3"/>
          <p:cNvPicPr>
            <a:picLocks noChangeAspect="1"/>
          </p:cNvPicPr>
          <p:nvPr/>
        </p:nvPicPr>
        <p:blipFill>
          <a:blip r:embed="rId3"/>
          <a:stretch>
            <a:fillRect/>
          </a:stretch>
        </p:blipFill>
        <p:spPr>
          <a:xfrm>
            <a:off x="393550" y="204394"/>
            <a:ext cx="1934696" cy="2579594"/>
          </a:xfrm>
          <a:prstGeom prst="rect">
            <a:avLst/>
          </a:prstGeom>
        </p:spPr>
      </p:pic>
      <p:sp>
        <p:nvSpPr>
          <p:cNvPr id="8" name="Title 1"/>
          <p:cNvSpPr txBox="1">
            <a:spLocks/>
          </p:cNvSpPr>
          <p:nvPr/>
        </p:nvSpPr>
        <p:spPr>
          <a:xfrm>
            <a:off x="149598" y="2475986"/>
            <a:ext cx="6990791" cy="4153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FF00"/>
              </a:solidFill>
            </a:endParaRPr>
          </a:p>
        </p:txBody>
      </p:sp>
      <p:grpSp>
        <p:nvGrpSpPr>
          <p:cNvPr id="10" name="Group 9"/>
          <p:cNvGrpSpPr/>
          <p:nvPr/>
        </p:nvGrpSpPr>
        <p:grpSpPr>
          <a:xfrm>
            <a:off x="-52306" y="0"/>
            <a:ext cx="9196306" cy="7185131"/>
            <a:chOff x="2823584" y="1424612"/>
            <a:chExt cx="12261741" cy="7185131"/>
          </a:xfrm>
        </p:grpSpPr>
        <p:sp>
          <p:nvSpPr>
            <p:cNvPr id="5" name="Rectangle 4"/>
            <p:cNvSpPr/>
            <p:nvPr/>
          </p:nvSpPr>
          <p:spPr>
            <a:xfrm>
              <a:off x="2823584" y="1424612"/>
              <a:ext cx="12192000" cy="7008042"/>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7" name="Title 1"/>
            <p:cNvSpPr txBox="1">
              <a:spLocks/>
            </p:cNvSpPr>
            <p:nvPr/>
          </p:nvSpPr>
          <p:spPr>
            <a:xfrm>
              <a:off x="5484512" y="1513060"/>
              <a:ext cx="9600813" cy="2295369"/>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00" b="1" dirty="0" smtClean="0">
                  <a:solidFill>
                    <a:srgbClr val="FFC000"/>
                  </a:solidFill>
                </a:rPr>
                <a:t>Joseph DiVerdi, PhD </a:t>
              </a:r>
            </a:p>
            <a:p>
              <a:pPr marL="174625" indent="-174625">
                <a:lnSpc>
                  <a:spcPct val="120000"/>
                </a:lnSpc>
              </a:pPr>
              <a:r>
                <a:rPr lang="en-US" sz="5500" b="1" dirty="0" smtClean="0">
                  <a:solidFill>
                    <a:schemeClr val="bg1"/>
                  </a:solidFill>
                </a:rPr>
                <a:t>Associate Professor </a:t>
              </a:r>
              <a:r>
                <a:rPr lang="en-US" sz="5500" b="1" dirty="0">
                  <a:solidFill>
                    <a:schemeClr val="bg1"/>
                  </a:solidFill>
                </a:rPr>
                <a:t>of </a:t>
              </a:r>
              <a:r>
                <a:rPr lang="en-US" sz="5500" b="1" dirty="0" smtClean="0">
                  <a:solidFill>
                    <a:schemeClr val="bg1"/>
                  </a:solidFill>
                </a:rPr>
                <a:t>Chemistry</a:t>
              </a:r>
              <a:r>
                <a:rPr lang="en-US" sz="5500" b="1" dirty="0">
                  <a:solidFill>
                    <a:schemeClr val="bg1"/>
                  </a:solidFill>
                </a:rPr>
                <a:t> </a:t>
              </a:r>
              <a:endParaRPr lang="en-US" sz="5500" b="1" dirty="0" smtClean="0">
                <a:solidFill>
                  <a:schemeClr val="bg1"/>
                </a:solidFill>
              </a:endParaRPr>
            </a:p>
            <a:p>
              <a:pPr marL="174625" indent="-174625">
                <a:lnSpc>
                  <a:spcPct val="120000"/>
                </a:lnSpc>
              </a:pPr>
              <a:r>
                <a:rPr lang="en-US" sz="5500" b="1" dirty="0">
                  <a:solidFill>
                    <a:schemeClr val="bg1"/>
                  </a:solidFill>
                </a:rPr>
                <a:t> </a:t>
              </a:r>
              <a:r>
                <a:rPr lang="en-US" sz="5500" b="1" dirty="0" smtClean="0">
                  <a:solidFill>
                    <a:schemeClr val="bg1"/>
                  </a:solidFill>
                </a:rPr>
                <a:t> </a:t>
              </a:r>
              <a:r>
                <a:rPr lang="en-US" sz="4800" b="1" dirty="0" smtClean="0">
                  <a:solidFill>
                    <a:schemeClr val="bg1"/>
                  </a:solidFill>
                </a:rPr>
                <a:t>Experiential Physical Chemist</a:t>
              </a:r>
              <a:endParaRPr lang="en-US" sz="4800" b="1" dirty="0">
                <a:solidFill>
                  <a:schemeClr val="bg1"/>
                </a:solidFill>
              </a:endParaRPr>
            </a:p>
            <a:p>
              <a:pPr marL="174625" indent="-174625">
                <a:lnSpc>
                  <a:spcPct val="120000"/>
                </a:lnSpc>
              </a:pPr>
              <a:r>
                <a:rPr lang="en-US" sz="4800" b="1" dirty="0">
                  <a:solidFill>
                    <a:schemeClr val="bg1"/>
                  </a:solidFill>
                </a:rPr>
                <a:t> </a:t>
              </a:r>
              <a:r>
                <a:rPr lang="en-US" sz="4800" b="1" dirty="0" smtClean="0">
                  <a:solidFill>
                    <a:schemeClr val="bg1"/>
                  </a:solidFill>
                </a:rPr>
                <a:t> Scientific Instrument Development</a:t>
              </a:r>
            </a:p>
            <a:p>
              <a:pPr marL="174625" indent="-174625">
                <a:lnSpc>
                  <a:spcPct val="120000"/>
                </a:lnSpc>
              </a:pPr>
              <a:r>
                <a:rPr lang="en-US" sz="4800" b="1" dirty="0">
                  <a:solidFill>
                    <a:schemeClr val="bg1"/>
                  </a:solidFill>
                </a:rPr>
                <a:t> </a:t>
              </a:r>
              <a:r>
                <a:rPr lang="en-US" sz="4800" b="1" dirty="0" smtClean="0">
                  <a:solidFill>
                    <a:schemeClr val="bg1"/>
                  </a:solidFill>
                </a:rPr>
                <a:t> </a:t>
              </a:r>
              <a:r>
                <a:rPr lang="en-US" sz="4800" dirty="0" smtClean="0">
                  <a:solidFill>
                    <a:schemeClr val="bg1"/>
                  </a:solidFill>
                </a:rPr>
                <a:t>CNS </a:t>
              </a:r>
              <a:r>
                <a:rPr lang="en-US" sz="4800" dirty="0">
                  <a:solidFill>
                    <a:schemeClr val="bg1"/>
                  </a:solidFill>
                </a:rPr>
                <a:t>Representative, </a:t>
              </a:r>
              <a:r>
                <a:rPr lang="en-US" sz="4500" dirty="0">
                  <a:solidFill>
                    <a:schemeClr val="bg1"/>
                  </a:solidFill>
                </a:rPr>
                <a:t>Committee on </a:t>
              </a:r>
              <a:r>
                <a:rPr lang="en-US" sz="4500" dirty="0" smtClean="0">
                  <a:solidFill>
                    <a:schemeClr val="bg1"/>
                  </a:solidFill>
                </a:rPr>
                <a:t>Non-Tenure-Track Faculty</a:t>
              </a:r>
              <a:endParaRPr lang="en-US" sz="4500" dirty="0">
                <a:solidFill>
                  <a:schemeClr val="bg1"/>
                </a:solidFill>
              </a:endParaRPr>
            </a:p>
            <a:p>
              <a:pPr marL="174625" indent="-174625">
                <a:lnSpc>
                  <a:spcPct val="120000"/>
                </a:lnSpc>
              </a:pPr>
              <a:r>
                <a:rPr lang="en-US" sz="4800" b="1" dirty="0" smtClean="0">
                  <a:solidFill>
                    <a:srgbClr val="FFC000"/>
                  </a:solidFill>
                </a:rPr>
                <a:t>Teaching</a:t>
              </a:r>
              <a:r>
                <a:rPr lang="en-US" sz="4800" b="1" dirty="0">
                  <a:solidFill>
                    <a:srgbClr val="FFC000"/>
                  </a:solidFill>
                </a:rPr>
                <a:t>, Research, &amp; Service on </a:t>
              </a:r>
              <a:r>
                <a:rPr lang="en-US" sz="4800" b="1" dirty="0" smtClean="0">
                  <a:solidFill>
                    <a:srgbClr val="FFC000"/>
                  </a:solidFill>
                </a:rPr>
                <a:t>Special Faculty Appointment for </a:t>
              </a:r>
              <a:r>
                <a:rPr lang="en-US" sz="4800" b="1" dirty="0">
                  <a:solidFill>
                    <a:srgbClr val="FFC000"/>
                  </a:solidFill>
                </a:rPr>
                <a:t>more than </a:t>
              </a:r>
              <a:r>
                <a:rPr lang="en-US" sz="4800" b="1" dirty="0" smtClean="0">
                  <a:solidFill>
                    <a:srgbClr val="FFC000"/>
                  </a:solidFill>
                </a:rPr>
                <a:t>5 years</a:t>
              </a:r>
              <a:endParaRPr lang="en-US" sz="4800" dirty="0">
                <a:solidFill>
                  <a:schemeClr val="bg1"/>
                </a:solidFill>
              </a:endParaRPr>
            </a:p>
          </p:txBody>
        </p:sp>
        <p:sp>
          <p:nvSpPr>
            <p:cNvPr id="9" name="Rectangle 8"/>
            <p:cNvSpPr/>
            <p:nvPr/>
          </p:nvSpPr>
          <p:spPr>
            <a:xfrm>
              <a:off x="3367009" y="3808429"/>
              <a:ext cx="10314525" cy="4801314"/>
            </a:xfrm>
            <a:prstGeom prst="rect">
              <a:avLst/>
            </a:prstGeom>
          </p:spPr>
          <p:txBody>
            <a:bodyPr wrap="square">
              <a:spAutoFit/>
            </a:bodyPr>
            <a:lstStyle/>
            <a:p>
              <a:pPr lvl="0">
                <a:spcBef>
                  <a:spcPts val="600"/>
                </a:spcBef>
              </a:pPr>
              <a:r>
                <a:rPr lang="en-US" sz="2300" b="1" i="1" u="sng" dirty="0" smtClean="0">
                  <a:solidFill>
                    <a:prstClr val="white"/>
                  </a:solidFill>
                </a:rPr>
                <a:t>Experience: </a:t>
              </a:r>
            </a:p>
            <a:p>
              <a:pPr marL="342900" indent="-342900">
                <a:spcBef>
                  <a:spcPts val="1200"/>
                </a:spcBef>
                <a:buFont typeface="Arial" panose="020B0604020202020204" pitchFamily="34" charset="0"/>
                <a:buChar char="•"/>
              </a:pPr>
              <a:r>
                <a:rPr lang="en-US" sz="2300" u="sng" dirty="0" smtClean="0">
                  <a:solidFill>
                    <a:schemeClr val="bg1"/>
                  </a:solidFill>
                </a:rPr>
                <a:t>30 years of expertise </a:t>
              </a:r>
              <a:r>
                <a:rPr lang="en-US" sz="2300" dirty="0" smtClean="0">
                  <a:solidFill>
                    <a:schemeClr val="bg1"/>
                  </a:solidFill>
                </a:rPr>
                <a:t>in industry and higher education in the areas of nuclear </a:t>
              </a:r>
              <a:r>
                <a:rPr lang="en-US" sz="2300" dirty="0">
                  <a:solidFill>
                    <a:schemeClr val="bg1"/>
                  </a:solidFill>
                </a:rPr>
                <a:t>Magnetic Resonance Spectroscopy &amp; Imaging, Solid-State &amp; </a:t>
              </a:r>
              <a:r>
                <a:rPr lang="en-US" sz="2300" i="1" dirty="0">
                  <a:solidFill>
                    <a:schemeClr val="bg1"/>
                  </a:solidFill>
                </a:rPr>
                <a:t>in vivo</a:t>
              </a:r>
              <a:r>
                <a:rPr lang="en-US" sz="2300" dirty="0">
                  <a:solidFill>
                    <a:schemeClr val="bg1"/>
                  </a:solidFill>
                </a:rPr>
                <a:t> NMR Spectroscopy, Scientific Instrumentation Design, Biophysical and Physical Chemistry, Science &amp; Technology Education </a:t>
              </a:r>
              <a:endParaRPr lang="en-US" sz="2300" dirty="0" smtClean="0">
                <a:solidFill>
                  <a:schemeClr val="bg1"/>
                </a:solidFill>
              </a:endParaRPr>
            </a:p>
            <a:p>
              <a:pPr marL="342900" indent="-342900">
                <a:spcBef>
                  <a:spcPts val="1200"/>
                </a:spcBef>
                <a:buFont typeface="Arial" panose="020B0604020202020204" pitchFamily="34" charset="0"/>
                <a:buChar char="•"/>
              </a:pPr>
              <a:r>
                <a:rPr lang="en-US" sz="2300" b="1" u="sng" dirty="0" smtClean="0">
                  <a:solidFill>
                    <a:schemeClr val="bg1"/>
                  </a:solidFill>
                </a:rPr>
                <a:t>Teach &amp; Supervise </a:t>
              </a:r>
              <a:r>
                <a:rPr lang="en-US" sz="2300" dirty="0" smtClean="0">
                  <a:solidFill>
                    <a:schemeClr val="bg1"/>
                  </a:solidFill>
                </a:rPr>
                <a:t>Upper-Division Undergraduate Chemistry Laboratories</a:t>
              </a:r>
            </a:p>
            <a:p>
              <a:pPr marL="342900" indent="-342900">
                <a:spcBef>
                  <a:spcPts val="1200"/>
                </a:spcBef>
                <a:buFont typeface="Arial" panose="020B0604020202020204" pitchFamily="34" charset="0"/>
                <a:buChar char="•"/>
              </a:pPr>
              <a:r>
                <a:rPr lang="en-US" sz="2300" b="1" u="sng" dirty="0" smtClean="0">
                  <a:solidFill>
                    <a:schemeClr val="bg1"/>
                  </a:solidFill>
                </a:rPr>
                <a:t>Hosted Several Students </a:t>
              </a:r>
              <a:r>
                <a:rPr lang="en-US" sz="2300" dirty="0" smtClean="0">
                  <a:solidFill>
                    <a:schemeClr val="bg1"/>
                  </a:solidFill>
                </a:rPr>
                <a:t>over the past 5 years for research experience in CSU Laboratories</a:t>
              </a:r>
            </a:p>
            <a:p>
              <a:pPr marL="342900" indent="-342900">
                <a:buFont typeface="Arial" panose="020B0604020202020204" pitchFamily="34" charset="0"/>
                <a:buChar char="•"/>
              </a:pPr>
              <a:endParaRPr lang="en-US" sz="2300" dirty="0">
                <a:solidFill>
                  <a:schemeClr val="bg1"/>
                </a:solidFill>
              </a:endParaRPr>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88" y="103688"/>
            <a:ext cx="1557294" cy="1905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3910715"/>
            <a:ext cx="1471694" cy="1747517"/>
          </a:xfrm>
          <a:prstGeom prst="rect">
            <a:avLst/>
          </a:prstGeom>
        </p:spPr>
      </p:pic>
    </p:spTree>
    <p:extLst>
      <p:ext uri="{BB962C8B-B14F-4D97-AF65-F5344CB8AC3E}">
        <p14:creationId xmlns:p14="http://schemas.microsoft.com/office/powerpoint/2010/main" val="24742465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686800" cy="533400"/>
          </a:xfrm>
        </p:spPr>
        <p:txBody>
          <a:bodyPr/>
          <a:lstStyle/>
          <a:p>
            <a:r>
              <a:rPr lang="en-US" dirty="0" smtClean="0">
                <a:latin typeface="Arial Narrow" panose="020B0606020202030204" pitchFamily="34" charset="0"/>
              </a:rPr>
              <a:t>Do you recognize any of these people?</a:t>
            </a:r>
            <a:endParaRPr lang="en-US"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762657" y="1804988"/>
            <a:ext cx="7494963" cy="4259637"/>
          </a:xfrm>
          <a:prstGeom prst="rect">
            <a:avLst/>
          </a:prstGeom>
        </p:spPr>
      </p:pic>
      <p:sp>
        <p:nvSpPr>
          <p:cNvPr id="5" name="Oval 4"/>
          <p:cNvSpPr/>
          <p:nvPr/>
        </p:nvSpPr>
        <p:spPr>
          <a:xfrm>
            <a:off x="1190065" y="1976718"/>
            <a:ext cx="27230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17060" y="1990642"/>
            <a:ext cx="421340"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16134" y="2096640"/>
            <a:ext cx="346266"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26384" y="2180806"/>
            <a:ext cx="243174" cy="57584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32146" y="2111189"/>
            <a:ext cx="331697"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63671" y="2127018"/>
            <a:ext cx="380998"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02456" y="2180806"/>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05600" y="2756647"/>
            <a:ext cx="467289" cy="510987"/>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79829" y="2062164"/>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20093" t="5904" r="18007" b="37697"/>
          <a:stretch/>
        </p:blipFill>
        <p:spPr>
          <a:xfrm>
            <a:off x="2644412" y="2062164"/>
            <a:ext cx="426069" cy="77849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108" y="2113571"/>
            <a:ext cx="523243" cy="71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COMMITTEES\Com - NTTF Faculty Council Committee\FC - discussion item\Josep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0765" y="1868117"/>
            <a:ext cx="610772" cy="8635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7"/>
          <a:stretch>
            <a:fillRect/>
          </a:stretch>
        </p:blipFill>
        <p:spPr>
          <a:xfrm>
            <a:off x="3340891" y="1998429"/>
            <a:ext cx="676976" cy="902635"/>
          </a:xfrm>
          <a:prstGeom prst="rect">
            <a:avLst/>
          </a:prstGeom>
        </p:spPr>
      </p:pic>
    </p:spTree>
    <p:extLst>
      <p:ext uri="{BB962C8B-B14F-4D97-AF65-F5344CB8AC3E}">
        <p14:creationId xmlns:p14="http://schemas.microsoft.com/office/powerpoint/2010/main" val="83105058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par>
                                <p:cTn id="8" presetID="47"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70238" y="365125"/>
            <a:ext cx="5973762" cy="1325563"/>
          </a:xfrm>
        </p:spPr>
        <p:txBody>
          <a:bodyPr/>
          <a:lstStyle/>
          <a:p>
            <a:r>
              <a:rPr lang="en-US" dirty="0" smtClean="0"/>
              <a:t>Laura Thomas, adjunct</a:t>
            </a:r>
            <a:endParaRPr lang="en-US" dirty="0"/>
          </a:p>
        </p:txBody>
      </p:sp>
      <p:pic>
        <p:nvPicPr>
          <p:cNvPr id="4" name="Picture 3"/>
          <p:cNvPicPr>
            <a:picLocks noChangeAspect="1"/>
          </p:cNvPicPr>
          <p:nvPr/>
        </p:nvPicPr>
        <p:blipFill>
          <a:blip r:embed="rId3"/>
          <a:stretch>
            <a:fillRect/>
          </a:stretch>
        </p:blipFill>
        <p:spPr>
          <a:xfrm>
            <a:off x="363070" y="262217"/>
            <a:ext cx="1934696" cy="2579594"/>
          </a:xfrm>
          <a:prstGeom prst="rect">
            <a:avLst/>
          </a:prstGeom>
        </p:spPr>
      </p:pic>
      <p:sp>
        <p:nvSpPr>
          <p:cNvPr id="8" name="Title 1"/>
          <p:cNvSpPr txBox="1">
            <a:spLocks/>
          </p:cNvSpPr>
          <p:nvPr/>
        </p:nvSpPr>
        <p:spPr>
          <a:xfrm>
            <a:off x="149598" y="2475986"/>
            <a:ext cx="6990791" cy="41534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FF00"/>
              </a:solidFill>
            </a:endParaRPr>
          </a:p>
        </p:txBody>
      </p:sp>
      <p:grpSp>
        <p:nvGrpSpPr>
          <p:cNvPr id="10" name="Group 9"/>
          <p:cNvGrpSpPr/>
          <p:nvPr/>
        </p:nvGrpSpPr>
        <p:grpSpPr>
          <a:xfrm>
            <a:off x="-30480" y="0"/>
            <a:ext cx="9114704" cy="6823122"/>
            <a:chOff x="-31377" y="1640570"/>
            <a:chExt cx="12152938" cy="6823122"/>
          </a:xfrm>
        </p:grpSpPr>
        <p:sp>
          <p:nvSpPr>
            <p:cNvPr id="5" name="Rectangle 4"/>
            <p:cNvSpPr/>
            <p:nvPr/>
          </p:nvSpPr>
          <p:spPr>
            <a:xfrm>
              <a:off x="-31377" y="1640570"/>
              <a:ext cx="12152938" cy="6823122"/>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9" name="Rectangle 8"/>
            <p:cNvSpPr/>
            <p:nvPr/>
          </p:nvSpPr>
          <p:spPr>
            <a:xfrm>
              <a:off x="208727" y="4020716"/>
              <a:ext cx="11371730" cy="830997"/>
            </a:xfrm>
            <a:prstGeom prst="rect">
              <a:avLst/>
            </a:prstGeom>
          </p:spPr>
          <p:txBody>
            <a:bodyPr wrap="square">
              <a:spAutoFit/>
            </a:bodyPr>
            <a:lstStyle/>
            <a:p>
              <a:pPr lvl="0"/>
              <a:r>
                <a:rPr lang="en-US" sz="2400" b="1" i="1" u="sng" dirty="0" smtClean="0">
                  <a:solidFill>
                    <a:prstClr val="white"/>
                  </a:solidFill>
                </a:rPr>
                <a:t>Experience:</a:t>
              </a:r>
            </a:p>
            <a:p>
              <a:pPr lvl="0"/>
              <a:r>
                <a:rPr lang="en-US" sz="2400" b="1" i="1" u="sng" dirty="0" smtClean="0">
                  <a:solidFill>
                    <a:prstClr val="white"/>
                  </a:solidFill>
                </a:rPr>
                <a:t> </a:t>
              </a:r>
            </a:p>
          </p:txBody>
        </p:sp>
      </p:grpSp>
      <p:pic>
        <p:nvPicPr>
          <p:cNvPr id="11" name="Content Placeholder 1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9598" y="154916"/>
            <a:ext cx="1755402" cy="1879968"/>
          </a:xfrm>
          <a:prstGeom prst="rect">
            <a:avLst/>
          </a:prstGeom>
          <a:noFill/>
          <a:ln w="9525">
            <a:noFill/>
            <a:miter lim="800000"/>
            <a:headEnd/>
            <a:tailEnd/>
          </a:ln>
          <a:effectLst/>
        </p:spPr>
      </p:pic>
      <p:sp>
        <p:nvSpPr>
          <p:cNvPr id="13" name="Title 1"/>
          <p:cNvSpPr txBox="1">
            <a:spLocks/>
          </p:cNvSpPr>
          <p:nvPr/>
        </p:nvSpPr>
        <p:spPr>
          <a:xfrm>
            <a:off x="2026920" y="106854"/>
            <a:ext cx="7117080" cy="1928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800" b="1" dirty="0" smtClean="0">
                <a:solidFill>
                  <a:srgbClr val="FFC000"/>
                </a:solidFill>
              </a:rPr>
              <a:t>Laura Thomas, MA</a:t>
            </a:r>
          </a:p>
          <a:p>
            <a:pPr marL="174625" indent="-174625">
              <a:lnSpc>
                <a:spcPct val="120000"/>
              </a:lnSpc>
            </a:pPr>
            <a:r>
              <a:rPr lang="en-US" sz="8600" b="1" dirty="0" smtClean="0">
                <a:solidFill>
                  <a:schemeClr val="bg1"/>
                </a:solidFill>
              </a:rPr>
              <a:t>Instructor of English</a:t>
            </a:r>
            <a:endParaRPr lang="en-US" sz="8600" b="1" dirty="0">
              <a:solidFill>
                <a:schemeClr val="bg1"/>
              </a:solidFill>
            </a:endParaRPr>
          </a:p>
          <a:p>
            <a:pPr marL="174625" indent="-174625">
              <a:lnSpc>
                <a:spcPct val="120000"/>
              </a:lnSpc>
            </a:pPr>
            <a:r>
              <a:rPr lang="en-US" sz="8600" b="1" dirty="0">
                <a:solidFill>
                  <a:schemeClr val="bg1"/>
                </a:solidFill>
              </a:rPr>
              <a:t> </a:t>
            </a:r>
            <a:r>
              <a:rPr lang="en-US" sz="8600" b="1" dirty="0" smtClean="0">
                <a:solidFill>
                  <a:schemeClr val="bg1"/>
                </a:solidFill>
              </a:rPr>
              <a:t> </a:t>
            </a:r>
            <a:r>
              <a:rPr lang="en-US" sz="8000" dirty="0" smtClean="0">
                <a:solidFill>
                  <a:schemeClr val="bg1"/>
                </a:solidFill>
              </a:rPr>
              <a:t>Upper Division Composition Instructor</a:t>
            </a:r>
          </a:p>
          <a:p>
            <a:pPr marL="174625" indent="-174625">
              <a:lnSpc>
                <a:spcPct val="120000"/>
              </a:lnSpc>
            </a:pPr>
            <a:r>
              <a:rPr lang="en-US" sz="8000" dirty="0">
                <a:solidFill>
                  <a:schemeClr val="bg1"/>
                </a:solidFill>
              </a:rPr>
              <a:t> </a:t>
            </a:r>
            <a:r>
              <a:rPr lang="en-US" sz="8000" dirty="0" smtClean="0">
                <a:solidFill>
                  <a:schemeClr val="bg1"/>
                </a:solidFill>
              </a:rPr>
              <a:t> CLA </a:t>
            </a:r>
            <a:r>
              <a:rPr lang="en-US" sz="8000" dirty="0">
                <a:solidFill>
                  <a:schemeClr val="bg1"/>
                </a:solidFill>
              </a:rPr>
              <a:t>Representative, </a:t>
            </a:r>
            <a:r>
              <a:rPr lang="en-US" sz="7200" dirty="0">
                <a:solidFill>
                  <a:schemeClr val="bg1"/>
                </a:solidFill>
              </a:rPr>
              <a:t>Committee on Non-Tenure-Track Faculty</a:t>
            </a:r>
          </a:p>
          <a:p>
            <a:pPr marL="174625" indent="-174625">
              <a:lnSpc>
                <a:spcPct val="120000"/>
              </a:lnSpc>
            </a:pPr>
            <a:r>
              <a:rPr lang="en-US" sz="8000" b="1" dirty="0" smtClean="0">
                <a:solidFill>
                  <a:srgbClr val="FFC000"/>
                </a:solidFill>
              </a:rPr>
              <a:t>Teaching, Research, &amp; Service </a:t>
            </a:r>
            <a:r>
              <a:rPr lang="en-US" sz="8000" b="1" dirty="0">
                <a:solidFill>
                  <a:srgbClr val="FFC000"/>
                </a:solidFill>
              </a:rPr>
              <a:t>on </a:t>
            </a:r>
            <a:r>
              <a:rPr lang="en-US" sz="8000" b="1" dirty="0" smtClean="0">
                <a:solidFill>
                  <a:srgbClr val="FFC000"/>
                </a:solidFill>
              </a:rPr>
              <a:t>Senior Teaching </a:t>
            </a:r>
            <a:r>
              <a:rPr lang="en-US" sz="8000" b="1" dirty="0">
                <a:solidFill>
                  <a:srgbClr val="FFC000"/>
                </a:solidFill>
              </a:rPr>
              <a:t>Faculty Appointment for </a:t>
            </a:r>
            <a:r>
              <a:rPr lang="en-US" sz="8000" b="1" dirty="0" smtClean="0">
                <a:solidFill>
                  <a:srgbClr val="FFC000"/>
                </a:solidFill>
              </a:rPr>
              <a:t>more than 15 </a:t>
            </a:r>
            <a:r>
              <a:rPr lang="en-US" sz="8000" b="1" dirty="0">
                <a:solidFill>
                  <a:srgbClr val="FFC000"/>
                </a:solidFill>
              </a:rPr>
              <a:t>years</a:t>
            </a:r>
            <a:endParaRPr lang="en-US" sz="8000" dirty="0">
              <a:solidFill>
                <a:schemeClr val="bg1"/>
              </a:solidFill>
            </a:endParaRPr>
          </a:p>
        </p:txBody>
      </p:sp>
      <p:sp>
        <p:nvSpPr>
          <p:cNvPr id="3" name="Rectangle 2"/>
          <p:cNvSpPr/>
          <p:nvPr/>
        </p:nvSpPr>
        <p:spPr>
          <a:xfrm>
            <a:off x="149598" y="2956560"/>
            <a:ext cx="8528798" cy="3631763"/>
          </a:xfrm>
          <a:prstGeom prst="rect">
            <a:avLst/>
          </a:prstGeom>
        </p:spPr>
        <p:txBody>
          <a:bodyPr wrap="square">
            <a:spAutoFit/>
          </a:bodyPr>
          <a:lstStyle/>
          <a:p>
            <a:pPr marL="342900" lvl="0" indent="-342900">
              <a:spcBef>
                <a:spcPts val="600"/>
              </a:spcBef>
              <a:buFont typeface="Arial" panose="020B0604020202020204" pitchFamily="34" charset="0"/>
              <a:buChar char="•"/>
            </a:pPr>
            <a:r>
              <a:rPr lang="en-US" sz="2400" b="1" u="sng" dirty="0" smtClean="0">
                <a:solidFill>
                  <a:prstClr val="white"/>
                </a:solidFill>
              </a:rPr>
              <a:t>Senior </a:t>
            </a:r>
            <a:r>
              <a:rPr lang="en-US" sz="2400" b="1" u="sng" dirty="0">
                <a:solidFill>
                  <a:prstClr val="white"/>
                </a:solidFill>
              </a:rPr>
              <a:t>Teaching </a:t>
            </a:r>
            <a:r>
              <a:rPr lang="en-US" sz="2400" b="1" u="sng" dirty="0" smtClean="0">
                <a:solidFill>
                  <a:prstClr val="white"/>
                </a:solidFill>
              </a:rPr>
              <a:t>Faculty,</a:t>
            </a:r>
            <a:r>
              <a:rPr lang="en-US" sz="2400" b="1" dirty="0" smtClean="0">
                <a:solidFill>
                  <a:prstClr val="white"/>
                </a:solidFill>
              </a:rPr>
              <a:t> </a:t>
            </a:r>
            <a:r>
              <a:rPr lang="en-US" sz="2400" dirty="0" smtClean="0">
                <a:solidFill>
                  <a:prstClr val="white"/>
                </a:solidFill>
              </a:rPr>
              <a:t>Teaches</a:t>
            </a:r>
            <a:r>
              <a:rPr lang="en-US" sz="2400" dirty="0" smtClean="0">
                <a:solidFill>
                  <a:schemeClr val="accent3"/>
                </a:solidFill>
              </a:rPr>
              <a:t> </a:t>
            </a:r>
            <a:r>
              <a:rPr lang="en-US" sz="2400" dirty="0">
                <a:solidFill>
                  <a:schemeClr val="accent3"/>
                </a:solidFill>
              </a:rPr>
              <a:t>7 upper-division composition courses per academic </a:t>
            </a:r>
            <a:r>
              <a:rPr lang="en-US" sz="2400" dirty="0" smtClean="0">
                <a:solidFill>
                  <a:schemeClr val="accent3"/>
                </a:solidFill>
              </a:rPr>
              <a:t>year</a:t>
            </a:r>
          </a:p>
          <a:p>
            <a:pPr marL="342900" lvl="0" indent="-342900">
              <a:spcBef>
                <a:spcPts val="600"/>
              </a:spcBef>
              <a:buFont typeface="Arial" panose="020B0604020202020204" pitchFamily="34" charset="0"/>
              <a:buChar char="•"/>
            </a:pPr>
            <a:r>
              <a:rPr lang="en-US" sz="2400" b="1" u="sng" dirty="0" smtClean="0">
                <a:solidFill>
                  <a:schemeClr val="accent3"/>
                </a:solidFill>
              </a:rPr>
              <a:t>Service</a:t>
            </a:r>
            <a:r>
              <a:rPr lang="en-US" sz="2400" dirty="0" smtClean="0">
                <a:solidFill>
                  <a:schemeClr val="accent3"/>
                </a:solidFill>
              </a:rPr>
              <a:t> includes </a:t>
            </a:r>
            <a:r>
              <a:rPr lang="en-US" sz="2400" dirty="0">
                <a:solidFill>
                  <a:schemeClr val="accent3"/>
                </a:solidFill>
              </a:rPr>
              <a:t>program evaluation, curriculum development and professional development of composition </a:t>
            </a:r>
            <a:r>
              <a:rPr lang="en-US" sz="2400" dirty="0" smtClean="0">
                <a:solidFill>
                  <a:schemeClr val="accent3"/>
                </a:solidFill>
              </a:rPr>
              <a:t>instructors</a:t>
            </a:r>
          </a:p>
          <a:p>
            <a:pPr marL="342900" lvl="0" indent="-342900">
              <a:spcBef>
                <a:spcPts val="600"/>
              </a:spcBef>
              <a:buFont typeface="Arial" panose="020B0604020202020204" pitchFamily="34" charset="0"/>
              <a:buChar char="•"/>
            </a:pPr>
            <a:r>
              <a:rPr lang="en-US" sz="2400" b="1" u="sng" dirty="0" smtClean="0">
                <a:solidFill>
                  <a:schemeClr val="accent3"/>
                </a:solidFill>
              </a:rPr>
              <a:t>Representative</a:t>
            </a:r>
            <a:r>
              <a:rPr lang="en-US" sz="2400" dirty="0" smtClean="0">
                <a:solidFill>
                  <a:schemeClr val="accent3"/>
                </a:solidFill>
              </a:rPr>
              <a:t> CLA </a:t>
            </a:r>
            <a:r>
              <a:rPr lang="en-US" sz="2400" dirty="0">
                <a:solidFill>
                  <a:schemeClr val="accent3"/>
                </a:solidFill>
              </a:rPr>
              <a:t>Adjunct Faculty </a:t>
            </a:r>
            <a:r>
              <a:rPr lang="en-US" sz="2400" dirty="0" smtClean="0">
                <a:solidFill>
                  <a:schemeClr val="accent3"/>
                </a:solidFill>
              </a:rPr>
              <a:t>Committee</a:t>
            </a:r>
            <a:r>
              <a:rPr lang="en-US" sz="2400" dirty="0">
                <a:solidFill>
                  <a:schemeClr val="accent3"/>
                </a:solidFill>
              </a:rPr>
              <a:t> </a:t>
            </a:r>
            <a:r>
              <a:rPr lang="en-US" sz="2400" dirty="0" smtClean="0">
                <a:solidFill>
                  <a:schemeClr val="accent3"/>
                </a:solidFill>
              </a:rPr>
              <a:t>and on </a:t>
            </a:r>
            <a:r>
              <a:rPr lang="en-US" sz="2400" dirty="0">
                <a:solidFill>
                  <a:schemeClr val="accent3"/>
                </a:solidFill>
              </a:rPr>
              <a:t>several English Dept. </a:t>
            </a:r>
            <a:r>
              <a:rPr lang="en-US" sz="2400" dirty="0" smtClean="0">
                <a:solidFill>
                  <a:schemeClr val="accent3"/>
                </a:solidFill>
              </a:rPr>
              <a:t>committees</a:t>
            </a:r>
          </a:p>
          <a:p>
            <a:pPr marL="342900" indent="-342900">
              <a:spcBef>
                <a:spcPts val="600"/>
              </a:spcBef>
              <a:buFont typeface="Arial" panose="020B0604020202020204" pitchFamily="34" charset="0"/>
              <a:buChar char="•"/>
            </a:pPr>
            <a:r>
              <a:rPr lang="en-US" sz="2400" b="1" u="sng" dirty="0">
                <a:solidFill>
                  <a:prstClr val="white"/>
                </a:solidFill>
              </a:rPr>
              <a:t>Researcher &amp; </a:t>
            </a:r>
            <a:r>
              <a:rPr lang="en-US" sz="2400" b="1" u="sng" dirty="0" smtClean="0">
                <a:solidFill>
                  <a:prstClr val="white"/>
                </a:solidFill>
              </a:rPr>
              <a:t>Contributor</a:t>
            </a:r>
            <a:r>
              <a:rPr lang="en-US" sz="2400" dirty="0" smtClean="0">
                <a:solidFill>
                  <a:prstClr val="white"/>
                </a:solidFill>
              </a:rPr>
              <a:t>, </a:t>
            </a:r>
            <a:r>
              <a:rPr lang="en-US" sz="2300" dirty="0">
                <a:solidFill>
                  <a:prstClr val="white"/>
                </a:solidFill>
              </a:rPr>
              <a:t>Center for the Study of Academic Labor, Colorado State </a:t>
            </a:r>
            <a:r>
              <a:rPr lang="en-US" sz="2300" dirty="0" smtClean="0">
                <a:solidFill>
                  <a:prstClr val="white"/>
                </a:solidFill>
              </a:rPr>
              <a:t>University</a:t>
            </a:r>
            <a:endParaRPr lang="en-US" sz="2300" dirty="0">
              <a:solidFill>
                <a:prstClr val="white"/>
              </a:solidFill>
            </a:endParaRPr>
          </a:p>
        </p:txBody>
      </p:sp>
    </p:spTree>
    <p:extLst>
      <p:ext uri="{BB962C8B-B14F-4D97-AF65-F5344CB8AC3E}">
        <p14:creationId xmlns:p14="http://schemas.microsoft.com/office/powerpoint/2010/main" val="1598383805"/>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686800" cy="533400"/>
          </a:xfrm>
        </p:spPr>
        <p:txBody>
          <a:bodyPr/>
          <a:lstStyle/>
          <a:p>
            <a:r>
              <a:rPr lang="en-US" dirty="0" smtClean="0">
                <a:latin typeface="Arial Narrow" panose="020B0606020202030204" pitchFamily="34" charset="0"/>
              </a:rPr>
              <a:t>Do you recognize any of these people?</a:t>
            </a:r>
            <a:endParaRPr lang="en-US"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762657" y="1804988"/>
            <a:ext cx="7494963" cy="4259637"/>
          </a:xfrm>
          <a:prstGeom prst="rect">
            <a:avLst/>
          </a:prstGeom>
        </p:spPr>
      </p:pic>
      <p:sp>
        <p:nvSpPr>
          <p:cNvPr id="5" name="Oval 4"/>
          <p:cNvSpPr/>
          <p:nvPr/>
        </p:nvSpPr>
        <p:spPr>
          <a:xfrm>
            <a:off x="1190065" y="1976718"/>
            <a:ext cx="272303"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017060" y="1990642"/>
            <a:ext cx="421340"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616134" y="2096640"/>
            <a:ext cx="346266"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26384" y="2180806"/>
            <a:ext cx="243174" cy="57584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32146" y="2111189"/>
            <a:ext cx="331697"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63671" y="2127018"/>
            <a:ext cx="380998"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02456" y="2180806"/>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05600" y="2756647"/>
            <a:ext cx="467289" cy="510987"/>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479829" y="2062164"/>
            <a:ext cx="312644" cy="645458"/>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a:srcRect l="20093" t="5904" r="18007" b="37697"/>
          <a:stretch/>
        </p:blipFill>
        <p:spPr>
          <a:xfrm>
            <a:off x="2644412" y="2062164"/>
            <a:ext cx="426069" cy="77849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4108" y="2113571"/>
            <a:ext cx="523243" cy="71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COMMITTEES\Com - NTTF Faculty Council Committee\FC - discussion item\Josep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0765" y="1868117"/>
            <a:ext cx="610772" cy="8635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COMMITTEES\Com - NTTF Faculty Council Committee\FC - discussion item\laur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9019" y="2041240"/>
            <a:ext cx="660496" cy="85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710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41960"/>
            <a:ext cx="6707448" cy="4114800"/>
          </a:xfrm>
          <a:prstGeom prst="rect">
            <a:avLst/>
          </a:prstGeom>
        </p:spPr>
      </p:pic>
      <p:sp>
        <p:nvSpPr>
          <p:cNvPr id="7" name="Title 3"/>
          <p:cNvSpPr>
            <a:spLocks noGrp="1"/>
          </p:cNvSpPr>
          <p:nvPr>
            <p:ph type="title"/>
          </p:nvPr>
        </p:nvSpPr>
        <p:spPr>
          <a:xfrm>
            <a:off x="228600" y="4343400"/>
            <a:ext cx="9144000" cy="1362075"/>
          </a:xfrm>
        </p:spPr>
        <p:txBody>
          <a:bodyPr/>
          <a:lstStyle/>
          <a:p>
            <a:r>
              <a:rPr lang="en-US" sz="3600" dirty="0">
                <a:latin typeface="Arial Narrow" panose="020B0606020202030204" pitchFamily="34" charset="0"/>
              </a:rPr>
              <a:t>Collaborations </a:t>
            </a:r>
            <a:r>
              <a:rPr lang="en-US" sz="3600" dirty="0" smtClean="0">
                <a:latin typeface="Arial Narrow" panose="020B0606020202030204" pitchFamily="34" charset="0"/>
              </a:rPr>
              <a:t>&amp; Recommendations</a:t>
            </a:r>
            <a:endParaRPr lang="en-US" sz="3600" dirty="0">
              <a:latin typeface="Arial Narrow" panose="020B0606020202030204" pitchFamily="34" charset="0"/>
            </a:endParaRPr>
          </a:p>
        </p:txBody>
      </p:sp>
    </p:spTree>
    <p:extLst>
      <p:ext uri="{BB962C8B-B14F-4D97-AF65-F5344CB8AC3E}">
        <p14:creationId xmlns:p14="http://schemas.microsoft.com/office/powerpoint/2010/main" val="2268189003"/>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457200"/>
            <a:ext cx="6019800" cy="533400"/>
          </a:xfrm>
        </p:spPr>
        <p:txBody>
          <a:bodyPr/>
          <a:lstStyle/>
          <a:p>
            <a:r>
              <a:rPr lang="en-US" sz="4000" dirty="0">
                <a:solidFill>
                  <a:schemeClr val="accent3"/>
                </a:solidFill>
                <a:latin typeface="Arial Narrow" panose="020B0606020202030204" pitchFamily="34" charset="0"/>
              </a:rPr>
              <a:t>Committee on </a:t>
            </a:r>
            <a:br>
              <a:rPr lang="en-US" sz="4000" dirty="0">
                <a:solidFill>
                  <a:schemeClr val="accent3"/>
                </a:solidFill>
                <a:latin typeface="Arial Narrow" panose="020B0606020202030204" pitchFamily="34" charset="0"/>
              </a:rPr>
            </a:br>
            <a:r>
              <a:rPr lang="en-US" sz="4000" dirty="0">
                <a:solidFill>
                  <a:schemeClr val="accent3"/>
                </a:solidFill>
                <a:latin typeface="Arial Narrow" panose="020B0606020202030204" pitchFamily="34" charset="0"/>
              </a:rPr>
              <a:t>Non-Tenure-Track Faculty</a:t>
            </a:r>
          </a:p>
        </p:txBody>
      </p:sp>
      <p:sp>
        <p:nvSpPr>
          <p:cNvPr id="4" name="Content Placeholder 3"/>
          <p:cNvSpPr>
            <a:spLocks noGrp="1"/>
          </p:cNvSpPr>
          <p:nvPr>
            <p:ph idx="1"/>
          </p:nvPr>
        </p:nvSpPr>
        <p:spPr>
          <a:xfrm>
            <a:off x="76200" y="1600200"/>
            <a:ext cx="8610600" cy="4525963"/>
          </a:xfrm>
        </p:spPr>
        <p:txBody>
          <a:bodyPr/>
          <a:lstStyle/>
          <a:p>
            <a:pPr marL="0" marR="0" indent="0">
              <a:lnSpc>
                <a:spcPct val="115000"/>
              </a:lnSpc>
              <a:spcBef>
                <a:spcPts val="0"/>
              </a:spcBef>
              <a:spcAft>
                <a:spcPts val="500"/>
              </a:spcAft>
              <a:buNone/>
            </a:pPr>
            <a:r>
              <a:rPr lang="en-US" sz="2000" b="1" i="1" dirty="0">
                <a:latin typeface="Arial Narrow" panose="020B0606020202030204" pitchFamily="34" charset="0"/>
                <a:ea typeface="Times New Roman" panose="02020603050405020304" pitchFamily="18" charset="0"/>
                <a:cs typeface="Times New Roman" panose="02020603050405020304" pitchFamily="18" charset="0"/>
              </a:rPr>
              <a:t>C.2.1.9.6 </a:t>
            </a:r>
            <a:r>
              <a:rPr lang="en-US" sz="2000" b="1" i="1" dirty="0" smtClean="0">
                <a:latin typeface="Arial Narrow" panose="020B0606020202030204" pitchFamily="34" charset="0"/>
                <a:ea typeface="Times New Roman" panose="02020603050405020304" pitchFamily="18" charset="0"/>
                <a:cs typeface="Times New Roman" panose="02020603050405020304" pitchFamily="18" charset="0"/>
              </a:rPr>
              <a:t>Specialized </a:t>
            </a:r>
            <a:r>
              <a:rPr lang="en-US" sz="2000" b="1" i="1" dirty="0">
                <a:latin typeface="Arial Narrow" panose="020B0606020202030204" pitchFamily="34" charset="0"/>
                <a:ea typeface="Times New Roman" panose="02020603050405020304" pitchFamily="18" charset="0"/>
                <a:cs typeface="Times New Roman" panose="02020603050405020304" pitchFamily="18" charset="0"/>
              </a:rPr>
              <a:t>Standing Committees: Membership and Function (last revised August 8, 2014)</a:t>
            </a:r>
            <a:r>
              <a:rPr lang="en-US" sz="2000" b="1" dirty="0">
                <a:latin typeface="Arial Narrow" panose="020B0606020202030204" pitchFamily="34" charset="0"/>
                <a:ea typeface="Times New Roman" panose="02020603050405020304" pitchFamily="18" charset="0"/>
                <a:cs typeface="Times New Roman" panose="02020603050405020304" pitchFamily="18" charset="0"/>
              </a:rPr>
              <a:t> </a:t>
            </a:r>
            <a:r>
              <a:rPr lang="en-US" sz="2000" dirty="0" smtClean="0">
                <a:latin typeface="Arial Narrow" panose="020B0606020202030204" pitchFamily="34" charset="0"/>
                <a:ea typeface="Times New Roman" panose="02020603050405020304" pitchFamily="18" charset="0"/>
                <a:cs typeface="Times New Roman" panose="02020603050405020304" pitchFamily="18" charset="0"/>
              </a:rPr>
              <a:t> - </a:t>
            </a:r>
            <a:r>
              <a:rPr lang="en-US" sz="2000" b="1" i="1" dirty="0" smtClean="0">
                <a:latin typeface="Arial Narrow" panose="020B0606020202030204" pitchFamily="34" charset="0"/>
                <a:ea typeface="Times New Roman" panose="02020603050405020304" pitchFamily="18" charset="0"/>
                <a:cs typeface="Times New Roman" panose="02020603050405020304" pitchFamily="18" charset="0"/>
              </a:rPr>
              <a:t>Committee </a:t>
            </a:r>
            <a:r>
              <a:rPr lang="en-US" sz="2000" b="1" i="1" dirty="0">
                <a:latin typeface="Arial Narrow" panose="020B0606020202030204" pitchFamily="34" charset="0"/>
                <a:ea typeface="Times New Roman" panose="02020603050405020304" pitchFamily="18" charset="0"/>
                <a:cs typeface="Times New Roman" panose="02020603050405020304" pitchFamily="18" charset="0"/>
              </a:rPr>
              <a:t>on Non-Tenure-Track Faculty</a:t>
            </a:r>
            <a:r>
              <a:rPr lang="en-US" sz="2000" dirty="0">
                <a:latin typeface="Arial Narrow" panose="020B0606020202030204" pitchFamily="34" charset="0"/>
                <a:ea typeface="Times New Roman" panose="02020603050405020304" pitchFamily="18" charset="0"/>
                <a:cs typeface="Times New Roman" panose="02020603050405020304" pitchFamily="18" charset="0"/>
              </a:rPr>
              <a:t> </a:t>
            </a:r>
            <a:endParaRPr lang="en-US" sz="2000" dirty="0" smtClean="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500"/>
              </a:spcAft>
              <a:buNone/>
            </a:pPr>
            <a:endParaRPr lang="en-US" sz="2400" dirty="0" smtClean="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2800" b="1" dirty="0" smtClean="0">
                <a:latin typeface="Arial Narrow" panose="020B0606020202030204" pitchFamily="34" charset="0"/>
                <a:ea typeface="Times New Roman" panose="02020603050405020304" pitchFamily="18" charset="0"/>
                <a:cs typeface="Times New Roman" panose="02020603050405020304" pitchFamily="18" charset="0"/>
              </a:rPr>
              <a:t>The </a:t>
            </a:r>
            <a:r>
              <a:rPr lang="en-US" sz="2800" b="1" dirty="0">
                <a:latin typeface="Arial Narrow" panose="020B0606020202030204" pitchFamily="34" charset="0"/>
                <a:ea typeface="Times New Roman" panose="02020603050405020304" pitchFamily="18" charset="0"/>
                <a:cs typeface="Times New Roman" panose="02020603050405020304" pitchFamily="18" charset="0"/>
              </a:rPr>
              <a:t>duties of this specialized standing committee shall be to recommend to the Faculty Council:</a:t>
            </a:r>
            <a:endParaRPr lang="en-US" sz="2800" b="1" dirty="0">
              <a:latin typeface="Arial Narrow" panose="020B0606020202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AutoNum type="arabicPeriod"/>
            </a:pPr>
            <a:r>
              <a:rPr lang="en-US" sz="2800" dirty="0" smtClean="0">
                <a:latin typeface="Arial Narrow" panose="020B0606020202030204" pitchFamily="34" charset="0"/>
                <a:ea typeface="Times New Roman" panose="02020603050405020304" pitchFamily="18" charset="0"/>
                <a:cs typeface="Times New Roman" panose="02020603050405020304" pitchFamily="18" charset="0"/>
              </a:rPr>
              <a:t>Policies </a:t>
            </a:r>
            <a:r>
              <a:rPr lang="en-US" sz="2800" dirty="0">
                <a:latin typeface="Arial Narrow" panose="020B0606020202030204" pitchFamily="34" charset="0"/>
                <a:ea typeface="Times New Roman" panose="02020603050405020304" pitchFamily="18" charset="0"/>
                <a:cs typeface="Times New Roman" panose="02020603050405020304" pitchFamily="18" charset="0"/>
              </a:rPr>
              <a:t>defining the general responsibilities of non-tenure-track faculty to the University, college, and </a:t>
            </a:r>
            <a:r>
              <a:rPr lang="en-US" sz="2800" dirty="0" smtClean="0">
                <a:latin typeface="Arial Narrow" panose="020B0606020202030204" pitchFamily="34" charset="0"/>
                <a:ea typeface="Times New Roman" panose="02020603050405020304" pitchFamily="18" charset="0"/>
                <a:cs typeface="Times New Roman" panose="02020603050405020304" pitchFamily="18" charset="0"/>
              </a:rPr>
              <a:t>department.</a:t>
            </a:r>
          </a:p>
          <a:p>
            <a:pPr marL="0" marR="0" indent="0">
              <a:lnSpc>
                <a:spcPct val="115000"/>
              </a:lnSpc>
              <a:spcBef>
                <a:spcPts val="0"/>
              </a:spcBef>
              <a:spcAft>
                <a:spcPts val="1000"/>
              </a:spcAft>
              <a:buNone/>
            </a:pPr>
            <a:endParaRPr lang="en-US" sz="2800" dirty="0" smtClean="0">
              <a:latin typeface="Arial Narrow" panose="020B0606020202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2800" dirty="0" smtClean="0">
                <a:latin typeface="Arial Narrow" panose="020B0606020202030204" pitchFamily="34" charset="0"/>
                <a:ea typeface="Times New Roman" panose="02020603050405020304" pitchFamily="18" charset="0"/>
                <a:cs typeface="Times New Roman" panose="02020603050405020304" pitchFamily="18" charset="0"/>
              </a:rPr>
              <a:t>2. Policies </a:t>
            </a:r>
            <a:r>
              <a:rPr lang="en-US" sz="2800" dirty="0">
                <a:latin typeface="Arial Narrow" panose="020B0606020202030204" pitchFamily="34" charset="0"/>
                <a:ea typeface="Times New Roman" panose="02020603050405020304" pitchFamily="18" charset="0"/>
                <a:cs typeface="Times New Roman" panose="02020603050405020304" pitchFamily="18" charset="0"/>
              </a:rPr>
              <a:t>related to the standing of non-tenure-track faculty</a:t>
            </a:r>
            <a:endParaRPr lang="en-US" sz="2800" dirty="0">
              <a:latin typeface="Arial Narrow" panose="020B0606020202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2386614053"/>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00726888"/>
              </p:ext>
            </p:extLst>
          </p:nvPr>
        </p:nvGraphicFramePr>
        <p:xfrm>
          <a:off x="0" y="7620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550193"/>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00400" y="609600"/>
            <a:ext cx="5943600" cy="762000"/>
          </a:xfrm>
        </p:spPr>
        <p:txBody>
          <a:bodyPr>
            <a:noAutofit/>
          </a:bodyPr>
          <a:lstStyle/>
          <a:p>
            <a:pPr eaLnBrk="1" hangingPunct="1"/>
            <a:r>
              <a:rPr lang="en-US" altLang="en-US" sz="3800" dirty="0" smtClean="0">
                <a:solidFill>
                  <a:schemeClr val="accent3"/>
                </a:solidFill>
                <a:latin typeface="Arial Narrow" panose="020B0606020202030204" pitchFamily="34" charset="0"/>
              </a:rPr>
              <a:t>Colorado State University’s </a:t>
            </a:r>
            <a:br>
              <a:rPr lang="en-US" altLang="en-US" sz="3800" dirty="0" smtClean="0">
                <a:solidFill>
                  <a:schemeClr val="accent3"/>
                </a:solidFill>
                <a:latin typeface="Arial Narrow" panose="020B0606020202030204" pitchFamily="34" charset="0"/>
              </a:rPr>
            </a:br>
            <a:r>
              <a:rPr lang="en-US" altLang="en-US" sz="3800" dirty="0" smtClean="0">
                <a:solidFill>
                  <a:schemeClr val="accent3"/>
                </a:solidFill>
                <a:latin typeface="Arial Narrow" panose="020B0606020202030204" pitchFamily="34" charset="0"/>
              </a:rPr>
              <a:t>Strategic Collaborations</a:t>
            </a:r>
          </a:p>
        </p:txBody>
      </p:sp>
      <p:sp>
        <p:nvSpPr>
          <p:cNvPr id="6147" name="Rectangle 3"/>
          <p:cNvSpPr>
            <a:spLocks noGrp="1" noChangeArrowheads="1"/>
          </p:cNvSpPr>
          <p:nvPr>
            <p:ph type="body" idx="1"/>
          </p:nvPr>
        </p:nvSpPr>
        <p:spPr>
          <a:xfrm>
            <a:off x="76200" y="1676400"/>
            <a:ext cx="9144000" cy="5181600"/>
          </a:xfrm>
        </p:spPr>
        <p:txBody>
          <a:bodyPr/>
          <a:lstStyle/>
          <a:p>
            <a:pPr>
              <a:spcBef>
                <a:spcPts val="600"/>
              </a:spcBef>
            </a:pPr>
            <a:r>
              <a:rPr lang="en-US" altLang="en-US" sz="2300" dirty="0" smtClean="0">
                <a:latin typeface="Arial Narrow" panose="020B0606020202030204" pitchFamily="34" charset="0"/>
              </a:rPr>
              <a:t>Administrative Professional Council</a:t>
            </a:r>
          </a:p>
          <a:p>
            <a:pPr>
              <a:spcBef>
                <a:spcPts val="600"/>
              </a:spcBef>
            </a:pPr>
            <a:r>
              <a:rPr lang="en-US" altLang="en-US" sz="2300" dirty="0" smtClean="0">
                <a:latin typeface="Arial Narrow" panose="020B0606020202030204" pitchFamily="34" charset="0"/>
              </a:rPr>
              <a:t>Associated </a:t>
            </a:r>
            <a:r>
              <a:rPr lang="en-US" altLang="en-US" sz="2300" dirty="0">
                <a:latin typeface="Arial Narrow" panose="020B0606020202030204" pitchFamily="34" charset="0"/>
              </a:rPr>
              <a:t>Students of Colorado State University</a:t>
            </a:r>
          </a:p>
          <a:p>
            <a:pPr>
              <a:spcBef>
                <a:spcPts val="600"/>
              </a:spcBef>
            </a:pPr>
            <a:r>
              <a:rPr lang="en-US" altLang="en-US" sz="2300" dirty="0">
                <a:latin typeface="Arial Narrow" panose="020B0606020202030204" pitchFamily="34" charset="0"/>
              </a:rPr>
              <a:t>The Center for the Study of Academic </a:t>
            </a:r>
            <a:r>
              <a:rPr lang="en-US" altLang="en-US" sz="2300" dirty="0" smtClean="0">
                <a:latin typeface="Arial Narrow" panose="020B0606020202030204" pitchFamily="34" charset="0"/>
              </a:rPr>
              <a:t>Labor</a:t>
            </a:r>
          </a:p>
          <a:p>
            <a:pPr>
              <a:spcBef>
                <a:spcPts val="600"/>
              </a:spcBef>
            </a:pPr>
            <a:r>
              <a:rPr lang="en-US" altLang="en-US" sz="2300" dirty="0" smtClean="0">
                <a:latin typeface="Arial Narrow" panose="020B0606020202030204" pitchFamily="34" charset="0"/>
              </a:rPr>
              <a:t>Classified Personnel Council</a:t>
            </a:r>
          </a:p>
          <a:p>
            <a:pPr>
              <a:spcBef>
                <a:spcPts val="600"/>
              </a:spcBef>
            </a:pPr>
            <a:r>
              <a:rPr lang="en-US" altLang="en-US" sz="2300" dirty="0" smtClean="0">
                <a:latin typeface="Arial Narrow" panose="020B0606020202030204" pitchFamily="34" charset="0"/>
              </a:rPr>
              <a:t>Faculty Council </a:t>
            </a:r>
            <a:endParaRPr lang="en-US" altLang="en-US" sz="2300" dirty="0">
              <a:latin typeface="Arial Narrow" panose="020B0606020202030204" pitchFamily="34" charset="0"/>
            </a:endParaRPr>
          </a:p>
          <a:p>
            <a:pPr>
              <a:spcBef>
                <a:spcPts val="600"/>
              </a:spcBef>
            </a:pPr>
            <a:r>
              <a:rPr lang="en-US" altLang="en-US" sz="2300" dirty="0" smtClean="0">
                <a:latin typeface="Arial Narrow" panose="020B0606020202030204" pitchFamily="34" charset="0"/>
              </a:rPr>
              <a:t>Faculty Council Standing Committees</a:t>
            </a:r>
          </a:p>
          <a:p>
            <a:pPr>
              <a:spcBef>
                <a:spcPts val="600"/>
              </a:spcBef>
            </a:pPr>
            <a:r>
              <a:rPr lang="en-US" altLang="en-US" sz="2300" dirty="0">
                <a:latin typeface="Arial Narrow" panose="020B0606020202030204" pitchFamily="34" charset="0"/>
              </a:rPr>
              <a:t>The President’s </a:t>
            </a:r>
            <a:r>
              <a:rPr lang="en-US" altLang="en-US" sz="2300" dirty="0" smtClean="0">
                <a:latin typeface="Arial Narrow" panose="020B0606020202030204" pitchFamily="34" charset="0"/>
              </a:rPr>
              <a:t>Office</a:t>
            </a:r>
          </a:p>
          <a:p>
            <a:pPr eaLnBrk="1" hangingPunct="1">
              <a:spcBef>
                <a:spcPts val="600"/>
              </a:spcBef>
            </a:pPr>
            <a:r>
              <a:rPr lang="en-US" altLang="en-US" sz="2300" dirty="0">
                <a:latin typeface="Arial Narrow" panose="020B0606020202030204" pitchFamily="34" charset="0"/>
              </a:rPr>
              <a:t>The Provost’s Office</a:t>
            </a:r>
          </a:p>
          <a:p>
            <a:pPr>
              <a:spcBef>
                <a:spcPts val="600"/>
              </a:spcBef>
            </a:pPr>
            <a:r>
              <a:rPr lang="en-US" altLang="en-US" sz="2300" dirty="0" smtClean="0">
                <a:latin typeface="Arial Narrow" panose="020B0606020202030204" pitchFamily="34" charset="0"/>
              </a:rPr>
              <a:t>The Ripple </a:t>
            </a:r>
            <a:r>
              <a:rPr lang="en-US" altLang="en-US" sz="2300" dirty="0">
                <a:latin typeface="Arial Narrow" panose="020B0606020202030204" pitchFamily="34" charset="0"/>
              </a:rPr>
              <a:t>Effect</a:t>
            </a:r>
          </a:p>
          <a:p>
            <a:pPr>
              <a:spcBef>
                <a:spcPts val="600"/>
              </a:spcBef>
            </a:pPr>
            <a:r>
              <a:rPr lang="en-US" sz="2300" dirty="0" smtClean="0">
                <a:latin typeface="Arial Narrow" panose="020B0606020202030204" pitchFamily="34" charset="0"/>
              </a:rPr>
              <a:t>Standing </a:t>
            </a:r>
            <a:r>
              <a:rPr lang="en-US" sz="2300" dirty="0">
                <a:latin typeface="Arial Narrow" panose="020B0606020202030204" pitchFamily="34" charset="0"/>
              </a:rPr>
              <a:t>Committee on the Status of Women Faculty</a:t>
            </a:r>
            <a:endParaRPr lang="en-US" altLang="en-US" sz="2300" dirty="0">
              <a:latin typeface="Arial Narrow" panose="020B0606020202030204" pitchFamily="34" charset="0"/>
            </a:endParaRPr>
          </a:p>
          <a:p>
            <a:pPr eaLnBrk="1" hangingPunct="1">
              <a:spcBef>
                <a:spcPts val="600"/>
              </a:spcBef>
            </a:pPr>
            <a:r>
              <a:rPr lang="en-US" altLang="en-US" sz="2300" dirty="0" smtClean="0">
                <a:latin typeface="Arial Narrow" panose="020B0606020202030204" pitchFamily="34" charset="0"/>
              </a:rPr>
              <a:t>Student Success Initiatives</a:t>
            </a:r>
          </a:p>
          <a:p>
            <a:pPr>
              <a:spcBef>
                <a:spcPts val="600"/>
              </a:spcBef>
            </a:pPr>
            <a:r>
              <a:rPr lang="en-US" altLang="en-US" sz="2300" dirty="0" smtClean="0">
                <a:latin typeface="Arial Narrow" panose="020B0606020202030204" pitchFamily="34" charset="0"/>
              </a:rPr>
              <a:t>University </a:t>
            </a:r>
            <a:r>
              <a:rPr lang="en-US" altLang="en-US" sz="2300" dirty="0">
                <a:latin typeface="Arial Narrow" panose="020B0606020202030204" pitchFamily="34" charset="0"/>
              </a:rPr>
              <a:t>Strategic Plan 2006 – </a:t>
            </a:r>
            <a:r>
              <a:rPr lang="en-US" altLang="en-US" sz="2300" dirty="0" smtClean="0">
                <a:latin typeface="Arial Narrow" panose="020B0606020202030204" pitchFamily="34" charset="0"/>
              </a:rPr>
              <a:t>2015</a:t>
            </a:r>
            <a:endParaRPr lang="en-US" altLang="en-US" sz="2300" dirty="0">
              <a:latin typeface="Arial Narrow" panose="020B0606020202030204" pitchFamily="34" charset="0"/>
            </a:endParaRPr>
          </a:p>
        </p:txBody>
      </p:sp>
    </p:spTree>
    <p:extLst>
      <p:ext uri="{BB962C8B-B14F-4D97-AF65-F5344CB8AC3E}">
        <p14:creationId xmlns:p14="http://schemas.microsoft.com/office/powerpoint/2010/main" val="15909967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47">
                                            <p:txEl>
                                              <p:pRg st="6" end="6"/>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147">
                                            <p:txEl>
                                              <p:pRg st="7" end="7"/>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147">
                                            <p:txEl>
                                              <p:pRg st="8" end="8"/>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147">
                                            <p:txEl>
                                              <p:pRg st="9" end="9"/>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147">
                                            <p:txEl>
                                              <p:pRg st="10" end="10"/>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147">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191000" y="609600"/>
            <a:ext cx="4800600" cy="533400"/>
          </a:xfrm>
        </p:spPr>
        <p:txBody>
          <a:bodyPr/>
          <a:lstStyle/>
          <a:p>
            <a:pPr eaLnBrk="1" hangingPunct="1"/>
            <a:r>
              <a:rPr lang="en-US" altLang="en-US" sz="4400" dirty="0" smtClean="0">
                <a:solidFill>
                  <a:schemeClr val="accent3"/>
                </a:solidFill>
                <a:latin typeface="Arial Narrow" panose="020B0606020202030204" pitchFamily="34" charset="0"/>
              </a:rPr>
              <a:t>Recommendations </a:t>
            </a:r>
            <a:br>
              <a:rPr lang="en-US" altLang="en-US" sz="4400" dirty="0" smtClean="0">
                <a:solidFill>
                  <a:schemeClr val="accent3"/>
                </a:solidFill>
                <a:latin typeface="Arial Narrow" panose="020B0606020202030204" pitchFamily="34" charset="0"/>
              </a:rPr>
            </a:br>
            <a:r>
              <a:rPr lang="en-US" altLang="en-US" sz="4400" dirty="0" smtClean="0">
                <a:solidFill>
                  <a:schemeClr val="accent3"/>
                </a:solidFill>
                <a:latin typeface="Arial Narrow" panose="020B0606020202030204" pitchFamily="34" charset="0"/>
              </a:rPr>
              <a:t>&amp; Initiatives</a:t>
            </a:r>
          </a:p>
        </p:txBody>
      </p:sp>
      <p:sp>
        <p:nvSpPr>
          <p:cNvPr id="7171" name="Rectangle 3"/>
          <p:cNvSpPr>
            <a:spLocks noGrp="1" noChangeArrowheads="1"/>
          </p:cNvSpPr>
          <p:nvPr>
            <p:ph idx="1"/>
          </p:nvPr>
        </p:nvSpPr>
        <p:spPr>
          <a:xfrm>
            <a:off x="0" y="1600200"/>
            <a:ext cx="9372600" cy="5410200"/>
          </a:xfrm>
        </p:spPr>
        <p:txBody>
          <a:bodyPr/>
          <a:lstStyle/>
          <a:p>
            <a:pPr marL="347663" lvl="0" indent="-347663">
              <a:spcBef>
                <a:spcPts val="0"/>
              </a:spcBef>
              <a:buFont typeface="+mj-lt"/>
              <a:buAutoNum type="arabicPeriod"/>
            </a:pPr>
            <a:r>
              <a:rPr lang="en-US" sz="3600" b="1" dirty="0">
                <a:latin typeface="Arial Narrow" panose="020B0606020202030204" pitchFamily="34" charset="0"/>
              </a:rPr>
              <a:t> </a:t>
            </a:r>
            <a:r>
              <a:rPr lang="en-US" sz="3600" b="1" dirty="0" smtClean="0">
                <a:latin typeface="Arial Narrow" panose="020B0606020202030204" pitchFamily="34" charset="0"/>
              </a:rPr>
              <a:t>Rights, Representation, &amp; Resources</a:t>
            </a:r>
          </a:p>
          <a:p>
            <a:pPr marL="627063" lvl="1">
              <a:spcBef>
                <a:spcPts val="1000"/>
              </a:spcBef>
            </a:pPr>
            <a:r>
              <a:rPr lang="en-US" sz="2600" dirty="0" smtClean="0">
                <a:latin typeface="Arial Narrow" panose="020B0606020202030204" pitchFamily="34" charset="0"/>
              </a:rPr>
              <a:t>Orientation &amp; Resources for NTT Faculty</a:t>
            </a:r>
          </a:p>
          <a:p>
            <a:pPr marL="627063" lvl="1">
              <a:spcBef>
                <a:spcPts val="1000"/>
              </a:spcBef>
            </a:pPr>
            <a:r>
              <a:rPr lang="en-US" sz="2600" dirty="0" smtClean="0">
                <a:latin typeface="Arial Narrow" panose="020B0606020202030204" pitchFamily="34" charset="0"/>
              </a:rPr>
              <a:t>Define </a:t>
            </a:r>
            <a:r>
              <a:rPr lang="en-US" sz="2600" dirty="0">
                <a:latin typeface="Arial Narrow" panose="020B0606020202030204" pitchFamily="34" charset="0"/>
              </a:rPr>
              <a:t>Workload </a:t>
            </a:r>
            <a:r>
              <a:rPr lang="en-US" sz="2600" dirty="0" smtClean="0">
                <a:latin typeface="Arial Narrow" panose="020B0606020202030204" pitchFamily="34" charset="0"/>
              </a:rPr>
              <a:t>Distributions &amp; Relevant Evaluations</a:t>
            </a:r>
            <a:endParaRPr lang="en-US" sz="2600" dirty="0">
              <a:latin typeface="Arial Narrow" panose="020B0606020202030204" pitchFamily="34" charset="0"/>
            </a:endParaRPr>
          </a:p>
          <a:p>
            <a:pPr marL="627063" lvl="1">
              <a:spcBef>
                <a:spcPts val="1000"/>
              </a:spcBef>
            </a:pPr>
            <a:r>
              <a:rPr lang="en-US" sz="2600" dirty="0" smtClean="0">
                <a:latin typeface="Arial Narrow" panose="020B0606020202030204" pitchFamily="34" charset="0"/>
              </a:rPr>
              <a:t>Establish Procedures for assigning Appt. Types, Rank, &amp; Promotion</a:t>
            </a:r>
          </a:p>
          <a:p>
            <a:pPr marL="627063" lvl="1">
              <a:spcBef>
                <a:spcPts val="1000"/>
              </a:spcBef>
            </a:pPr>
            <a:r>
              <a:rPr lang="en-US" sz="2600" dirty="0" smtClean="0">
                <a:latin typeface="Arial Narrow" panose="020B0606020202030204" pitchFamily="34" charset="0"/>
              </a:rPr>
              <a:t>Participation in Governance &amp; Relevant Decision-making </a:t>
            </a:r>
            <a:r>
              <a:rPr lang="en-US" sz="2500" dirty="0" smtClean="0">
                <a:latin typeface="Arial Narrow" panose="020B0606020202030204" pitchFamily="34" charset="0"/>
              </a:rPr>
              <a:t>at all Levels</a:t>
            </a:r>
          </a:p>
          <a:p>
            <a:pPr marL="627063" lvl="1">
              <a:spcBef>
                <a:spcPts val="1000"/>
              </a:spcBef>
            </a:pPr>
            <a:r>
              <a:rPr lang="en-US" sz="2600" dirty="0" smtClean="0">
                <a:latin typeface="Arial Narrow" panose="020B0606020202030204" pitchFamily="34" charset="0"/>
              </a:rPr>
              <a:t>Offer Multi-Year Contracts to secure Academic Freedom </a:t>
            </a:r>
            <a:endParaRPr lang="en-US" sz="2600" dirty="0">
              <a:latin typeface="Arial Narrow" panose="020B0606020202030204" pitchFamily="34" charset="0"/>
            </a:endParaRPr>
          </a:p>
          <a:p>
            <a:pPr marL="742950" lvl="2" indent="-285750">
              <a:spcBef>
                <a:spcPts val="0"/>
              </a:spcBef>
            </a:pPr>
            <a:r>
              <a:rPr lang="en-US" dirty="0" smtClean="0">
                <a:latin typeface="Arial Narrow" panose="020B0606020202030204" pitchFamily="34" charset="0"/>
              </a:rPr>
              <a:t>Support for Offering Ideas, Opinions, &amp; Innovations</a:t>
            </a:r>
          </a:p>
          <a:p>
            <a:pPr marL="742950" lvl="2" indent="-285750">
              <a:spcBef>
                <a:spcPts val="0"/>
              </a:spcBef>
            </a:pPr>
            <a:r>
              <a:rPr lang="en-US" dirty="0" smtClean="0">
                <a:latin typeface="Arial Narrow" panose="020B0606020202030204" pitchFamily="34" charset="0"/>
              </a:rPr>
              <a:t>Support for </a:t>
            </a:r>
            <a:r>
              <a:rPr lang="en-US" dirty="0">
                <a:latin typeface="Arial Narrow" panose="020B0606020202030204" pitchFamily="34" charset="0"/>
              </a:rPr>
              <a:t>U</a:t>
            </a:r>
            <a:r>
              <a:rPr lang="en-US" dirty="0" smtClean="0">
                <a:latin typeface="Arial Narrow" panose="020B0606020202030204" pitchFamily="34" charset="0"/>
              </a:rPr>
              <a:t>pholding Rigor and Accountability for the benefit of Students</a:t>
            </a:r>
          </a:p>
          <a:p>
            <a:pPr marL="627063" lvl="1">
              <a:spcBef>
                <a:spcPts val="1000"/>
              </a:spcBef>
            </a:pPr>
            <a:r>
              <a:rPr lang="en-US" sz="2600" dirty="0" smtClean="0">
                <a:latin typeface="Arial Narrow" panose="020B0606020202030204" pitchFamily="34" charset="0"/>
              </a:rPr>
              <a:t>Provide Access to Due Process &amp; Grievance</a:t>
            </a:r>
          </a:p>
          <a:p>
            <a:pPr marL="627063" lvl="1">
              <a:spcBef>
                <a:spcPts val="1000"/>
              </a:spcBef>
            </a:pPr>
            <a:r>
              <a:rPr lang="en-US" sz="2600" dirty="0">
                <a:latin typeface="Arial Narrow" panose="020B0606020202030204" pitchFamily="34" charset="0"/>
              </a:rPr>
              <a:t>Professional Development </a:t>
            </a:r>
            <a:r>
              <a:rPr lang="en-US" sz="2600" dirty="0" smtClean="0">
                <a:latin typeface="Arial Narrow" panose="020B0606020202030204" pitchFamily="34" charset="0"/>
              </a:rPr>
              <a:t>Opportunities &amp; Instructional Support</a:t>
            </a:r>
            <a:endParaRPr lang="en-US" sz="2600" dirty="0">
              <a:latin typeface="Arial Narrow" panose="020B0606020202030204" pitchFamily="34" charset="0"/>
            </a:endParaRPr>
          </a:p>
          <a:p>
            <a:pPr lvl="1">
              <a:spcBef>
                <a:spcPts val="600"/>
              </a:spcBef>
            </a:pPr>
            <a:endParaRPr lang="en-US" dirty="0">
              <a:latin typeface="Arial Narrow" panose="020B0606020202030204" pitchFamily="34" charset="0"/>
            </a:endParaRPr>
          </a:p>
          <a:p>
            <a:pPr lvl="1">
              <a:spcBef>
                <a:spcPts val="300"/>
              </a:spcBef>
            </a:pPr>
            <a:endParaRPr lang="en-US" sz="2000" dirty="0" smtClean="0">
              <a:latin typeface="Arial Narrow" panose="020B0606020202030204" pitchFamily="34" charset="0"/>
            </a:endParaRPr>
          </a:p>
          <a:p>
            <a:pPr marL="514350" lvl="0" indent="-514350">
              <a:buFont typeface="+mj-lt"/>
              <a:buAutoNum type="arabicPeriod"/>
            </a:pPr>
            <a:endParaRPr lang="en-US" sz="1100" b="1" dirty="0" smtClean="0">
              <a:latin typeface="Arial Narrow" panose="020B0606020202030204" pitchFamily="34" charset="0"/>
            </a:endParaRPr>
          </a:p>
          <a:p>
            <a:pPr marL="914400" lvl="1" indent="-514350"/>
            <a:endParaRPr lang="en-US" b="1" dirty="0">
              <a:latin typeface="Arial Narrow" panose="020B0606020202030204" pitchFamily="34" charset="0"/>
            </a:endParaRPr>
          </a:p>
          <a:p>
            <a:pPr lvl="0"/>
            <a:endParaRPr lang="en-US" b="1" dirty="0">
              <a:latin typeface="Arial Narrow" panose="020B0606020202030204" pitchFamily="34" charset="0"/>
            </a:endParaRPr>
          </a:p>
          <a:p>
            <a:endParaRPr lang="en-US" altLang="en-US" dirty="0" smtClean="0">
              <a:latin typeface="Arial Narrow" panose="020B0606020202030204" pitchFamily="34" charset="0"/>
            </a:endParaRPr>
          </a:p>
        </p:txBody>
      </p:sp>
    </p:spTree>
    <p:extLst>
      <p:ext uri="{BB962C8B-B14F-4D97-AF65-F5344CB8AC3E}">
        <p14:creationId xmlns:p14="http://schemas.microsoft.com/office/powerpoint/2010/main" val="12809400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OTLSHAPE_TB_00000000000000000000000000000000_LeftEndCaps"/>
          <p:cNvSpPr txBox="1"/>
          <p:nvPr>
            <p:custDataLst>
              <p:tags r:id="rId2"/>
            </p:custDataLst>
          </p:nvPr>
        </p:nvSpPr>
        <p:spPr>
          <a:xfrm>
            <a:off x="0" y="2983890"/>
            <a:ext cx="615743" cy="323165"/>
          </a:xfrm>
          <a:prstGeom prst="rect">
            <a:avLst/>
          </a:prstGeom>
          <a:noFill/>
        </p:spPr>
        <p:txBody>
          <a:bodyPr vert="horz" wrap="square" lIns="0" tIns="0" rIns="0" bIns="0" rtlCol="0" anchor="ctr" anchorCtr="0">
            <a:spAutoFit/>
          </a:bodyPr>
          <a:lstStyle/>
          <a:p>
            <a:pPr algn="ctr"/>
            <a:r>
              <a:rPr lang="en-US" sz="2100" b="1" spc="-22" dirty="0" smtClean="0">
                <a:solidFill>
                  <a:srgbClr val="C0504D"/>
                </a:solidFill>
                <a:latin typeface="Calibri" panose="020F0502020204030204" pitchFamily="34" charset="0"/>
              </a:rPr>
              <a:t>1974</a:t>
            </a:r>
            <a:endParaRPr lang="en-US" sz="2100" b="1" spc="-22" dirty="0">
              <a:solidFill>
                <a:srgbClr val="C0504D"/>
              </a:solidFill>
              <a:latin typeface="Calibri" panose="020F0502020204030204" pitchFamily="34" charset="0"/>
            </a:endParaRPr>
          </a:p>
        </p:txBody>
      </p:sp>
      <p:sp>
        <p:nvSpPr>
          <p:cNvPr id="919" name="OTLSHAPE_TB_00000000000000000000000000000000_RightEndCaps"/>
          <p:cNvSpPr txBox="1"/>
          <p:nvPr>
            <p:custDataLst>
              <p:tags r:id="rId3"/>
            </p:custDataLst>
          </p:nvPr>
        </p:nvSpPr>
        <p:spPr>
          <a:xfrm>
            <a:off x="8412500" y="3019683"/>
            <a:ext cx="731499" cy="323165"/>
          </a:xfrm>
          <a:prstGeom prst="rect">
            <a:avLst/>
          </a:prstGeom>
          <a:noFill/>
        </p:spPr>
        <p:txBody>
          <a:bodyPr vert="horz" wrap="square" lIns="0" tIns="0" rIns="0" bIns="0" rtlCol="0" anchor="ctr" anchorCtr="0">
            <a:spAutoFit/>
          </a:bodyPr>
          <a:lstStyle/>
          <a:p>
            <a:pPr algn="ctr"/>
            <a:r>
              <a:rPr lang="en-US" sz="2100" b="1" spc="-22" dirty="0" smtClean="0">
                <a:solidFill>
                  <a:srgbClr val="C0504D"/>
                </a:solidFill>
                <a:latin typeface="Calibri" panose="020F0502020204030204" pitchFamily="34" charset="0"/>
              </a:rPr>
              <a:t>2006</a:t>
            </a:r>
            <a:endParaRPr lang="en-US" sz="2100" b="1" spc="-22" dirty="0">
              <a:solidFill>
                <a:srgbClr val="C0504D"/>
              </a:solidFill>
              <a:latin typeface="Calibri" panose="020F0502020204030204" pitchFamily="34" charset="0"/>
            </a:endParaRPr>
          </a:p>
        </p:txBody>
      </p:sp>
      <p:sp>
        <p:nvSpPr>
          <p:cNvPr id="920" name="OTLSHAPE_TB_00000000000000000000000000000000_ScaleContainer"/>
          <p:cNvSpPr/>
          <p:nvPr>
            <p:custDataLst>
              <p:tags r:id="rId4"/>
            </p:custDataLst>
          </p:nvPr>
        </p:nvSpPr>
        <p:spPr bwMode="auto">
          <a:xfrm>
            <a:off x="628958" y="2984500"/>
            <a:ext cx="7792184" cy="571500"/>
          </a:xfrm>
          <a:prstGeom prst="rect">
            <a:avLst/>
          </a:prstGeom>
          <a:gradFill flip="none" rotWithShape="1">
            <a:gsLst>
              <a:gs pos="0">
                <a:srgbClr val="1F497D"/>
              </a:gs>
              <a:gs pos="0">
                <a:srgbClr val="1F497D"/>
              </a:gs>
            </a:gsLst>
            <a:lin ang="5400000" scaled="1"/>
            <a:tileRect/>
          </a:gradFill>
          <a:ln w="9525" cap="flat" cmpd="sng" algn="ctr">
            <a:noFill/>
            <a:prstDash val="solid"/>
            <a:round/>
            <a:headEnd type="none" w="med" len="med"/>
            <a:tailEnd type="none" w="med" len="me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21" name="OTLSHAPE_TB_00000000000000000000000000000000_ElapsedTime" hidden="1"/>
          <p:cNvSpPr/>
          <p:nvPr>
            <p:custDataLst>
              <p:tags r:id="rId5"/>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22" name="OTLSHAPE_TB_00000000000000000000000000000000_TodayMarkerShape" hidden="1"/>
          <p:cNvSpPr/>
          <p:nvPr>
            <p:custDataLst>
              <p:tags r:id="rId6"/>
            </p:custDataLst>
          </p:nvPr>
        </p:nvSpPr>
        <p:spPr bwMode="auto">
          <a:xfrm>
            <a:off x="10082484" y="3429000"/>
            <a:ext cx="108857" cy="127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23" name="OTLSHAPE_TB_00000000000000000000000000000000_TodayMarkerText" hidden="1"/>
          <p:cNvSpPr txBox="1"/>
          <p:nvPr>
            <p:custDataLst>
              <p:tags r:id="rId7"/>
            </p:custDataLst>
          </p:nvPr>
        </p:nvSpPr>
        <p:spPr>
          <a:xfrm>
            <a:off x="10136913" y="3556000"/>
            <a:ext cx="0" cy="923330"/>
          </a:xfrm>
          <a:prstGeom prst="rect">
            <a:avLst/>
          </a:prstGeom>
          <a:noFill/>
        </p:spPr>
        <p:txBody>
          <a:bodyPr vert="horz" wrap="square" lIns="0" tIns="0" rIns="0" bIns="0" rtlCol="0" anchor="ctr" anchorCtr="0">
            <a:spAutoFit/>
          </a:bodyPr>
          <a:lstStyle/>
          <a:p>
            <a:pPr algn="ctr"/>
            <a:r>
              <a:rPr lang="en-US" sz="1200" dirty="0" smtClean="0">
                <a:solidFill>
                  <a:schemeClr val="dk1"/>
                </a:solidFill>
                <a:latin typeface="Calibri" panose="020F0502020204030204" pitchFamily="34" charset="0"/>
              </a:rPr>
              <a:t>Today</a:t>
            </a:r>
            <a:endParaRPr lang="en-US" sz="1200" dirty="0">
              <a:solidFill>
                <a:schemeClr val="dk1"/>
              </a:solidFill>
              <a:latin typeface="Calibri" panose="020F0502020204030204" pitchFamily="34" charset="0"/>
            </a:endParaRPr>
          </a:p>
        </p:txBody>
      </p:sp>
      <p:sp>
        <p:nvSpPr>
          <p:cNvPr id="924" name="OTLSHAPE_TB_00000000000000000000000000000000_TimescaleInterval1"/>
          <p:cNvSpPr txBox="1"/>
          <p:nvPr>
            <p:custDataLst>
              <p:tags r:id="rId8"/>
            </p:custDataLst>
          </p:nvPr>
        </p:nvSpPr>
        <p:spPr>
          <a:xfrm>
            <a:off x="921999" y="3145473"/>
            <a:ext cx="2159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Jan</a:t>
            </a:r>
            <a:endParaRPr lang="en-US" sz="1200" spc="-2" dirty="0">
              <a:solidFill>
                <a:schemeClr val="lt1"/>
              </a:solidFill>
              <a:latin typeface="Calibri" panose="020F0502020204030204" pitchFamily="34" charset="0"/>
            </a:endParaRPr>
          </a:p>
        </p:txBody>
      </p:sp>
      <p:cxnSp>
        <p:nvCxnSpPr>
          <p:cNvPr id="925" name="OTLSHAPE_TB_00000000000000000000000000000000_Separator1"/>
          <p:cNvCxnSpPr/>
          <p:nvPr>
            <p:custDataLst>
              <p:tags r:id="rId9"/>
            </p:custDataLst>
          </p:nvPr>
        </p:nvCxnSpPr>
        <p:spPr bwMode="auto">
          <a:xfrm>
            <a:off x="1539043"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26" name="OTLSHAPE_TB_00000000000000000000000000000000_TimescaleInterval2"/>
          <p:cNvSpPr txBox="1"/>
          <p:nvPr>
            <p:custDataLst>
              <p:tags r:id="rId10"/>
            </p:custDataLst>
          </p:nvPr>
        </p:nvSpPr>
        <p:spPr>
          <a:xfrm>
            <a:off x="1602543"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1977</a:t>
            </a:r>
            <a:endParaRPr lang="en-US" sz="1200" spc="-26" dirty="0">
              <a:solidFill>
                <a:schemeClr val="lt1"/>
              </a:solidFill>
              <a:latin typeface="Calibri" panose="020F0502020204030204" pitchFamily="34" charset="0"/>
            </a:endParaRPr>
          </a:p>
        </p:txBody>
      </p:sp>
      <p:cxnSp>
        <p:nvCxnSpPr>
          <p:cNvPr id="927" name="OTLSHAPE_TB_00000000000000000000000000000000_Separator2"/>
          <p:cNvCxnSpPr/>
          <p:nvPr>
            <p:custDataLst>
              <p:tags r:id="rId11"/>
            </p:custDataLst>
          </p:nvPr>
        </p:nvCxnSpPr>
        <p:spPr bwMode="auto">
          <a:xfrm>
            <a:off x="2218967"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28" name="OTLSHAPE_TB_00000000000000000000000000000000_TimescaleInterval3"/>
          <p:cNvSpPr txBox="1"/>
          <p:nvPr>
            <p:custDataLst>
              <p:tags r:id="rId12"/>
            </p:custDataLst>
          </p:nvPr>
        </p:nvSpPr>
        <p:spPr>
          <a:xfrm>
            <a:off x="2282467"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1980</a:t>
            </a:r>
            <a:endParaRPr lang="en-US" sz="1200" spc="-26" dirty="0">
              <a:solidFill>
                <a:schemeClr val="lt1"/>
              </a:solidFill>
              <a:latin typeface="Calibri" panose="020F0502020204030204" pitchFamily="34" charset="0"/>
            </a:endParaRPr>
          </a:p>
        </p:txBody>
      </p:sp>
      <p:cxnSp>
        <p:nvCxnSpPr>
          <p:cNvPr id="929" name="OTLSHAPE_TB_00000000000000000000000000000000_Separator3"/>
          <p:cNvCxnSpPr/>
          <p:nvPr>
            <p:custDataLst>
              <p:tags r:id="rId13"/>
            </p:custDataLst>
          </p:nvPr>
        </p:nvCxnSpPr>
        <p:spPr bwMode="auto">
          <a:xfrm>
            <a:off x="2899512"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30" name="OTLSHAPE_TB_00000000000000000000000000000000_TimescaleInterval4"/>
          <p:cNvSpPr txBox="1"/>
          <p:nvPr>
            <p:custDataLst>
              <p:tags r:id="rId14"/>
            </p:custDataLst>
          </p:nvPr>
        </p:nvSpPr>
        <p:spPr>
          <a:xfrm>
            <a:off x="2963012"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1983</a:t>
            </a:r>
            <a:endParaRPr lang="en-US" sz="1200" spc="-26" dirty="0">
              <a:solidFill>
                <a:schemeClr val="lt1"/>
              </a:solidFill>
              <a:latin typeface="Calibri" panose="020F0502020204030204" pitchFamily="34" charset="0"/>
            </a:endParaRPr>
          </a:p>
        </p:txBody>
      </p:sp>
      <p:cxnSp>
        <p:nvCxnSpPr>
          <p:cNvPr id="931" name="OTLSHAPE_TB_00000000000000000000000000000000_Separator4"/>
          <p:cNvCxnSpPr/>
          <p:nvPr>
            <p:custDataLst>
              <p:tags r:id="rId15"/>
            </p:custDataLst>
          </p:nvPr>
        </p:nvCxnSpPr>
        <p:spPr bwMode="auto">
          <a:xfrm>
            <a:off x="3580057"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32" name="OTLSHAPE_TB_00000000000000000000000000000000_TimescaleInterval5"/>
          <p:cNvSpPr txBox="1"/>
          <p:nvPr>
            <p:custDataLst>
              <p:tags r:id="rId16"/>
            </p:custDataLst>
          </p:nvPr>
        </p:nvSpPr>
        <p:spPr>
          <a:xfrm>
            <a:off x="3643557"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1986</a:t>
            </a:r>
            <a:endParaRPr lang="en-US" sz="1200" spc="-26" dirty="0">
              <a:solidFill>
                <a:schemeClr val="lt1"/>
              </a:solidFill>
              <a:latin typeface="Calibri" panose="020F0502020204030204" pitchFamily="34" charset="0"/>
            </a:endParaRPr>
          </a:p>
        </p:txBody>
      </p:sp>
      <p:cxnSp>
        <p:nvCxnSpPr>
          <p:cNvPr id="933" name="OTLSHAPE_TB_00000000000000000000000000000000_Separator5"/>
          <p:cNvCxnSpPr/>
          <p:nvPr>
            <p:custDataLst>
              <p:tags r:id="rId17"/>
            </p:custDataLst>
          </p:nvPr>
        </p:nvCxnSpPr>
        <p:spPr bwMode="auto">
          <a:xfrm>
            <a:off x="4260601"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34" name="OTLSHAPE_TB_00000000000000000000000000000000_TimescaleInterval6"/>
          <p:cNvSpPr txBox="1"/>
          <p:nvPr>
            <p:custDataLst>
              <p:tags r:id="rId18"/>
            </p:custDataLst>
          </p:nvPr>
        </p:nvSpPr>
        <p:spPr>
          <a:xfrm>
            <a:off x="4324101"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1989</a:t>
            </a:r>
            <a:endParaRPr lang="en-US" sz="1200" spc="-26" dirty="0">
              <a:solidFill>
                <a:schemeClr val="lt1"/>
              </a:solidFill>
              <a:latin typeface="Calibri" panose="020F0502020204030204" pitchFamily="34" charset="0"/>
            </a:endParaRPr>
          </a:p>
        </p:txBody>
      </p:sp>
      <p:cxnSp>
        <p:nvCxnSpPr>
          <p:cNvPr id="935" name="OTLSHAPE_TB_00000000000000000000000000000000_Separator6"/>
          <p:cNvCxnSpPr/>
          <p:nvPr>
            <p:custDataLst>
              <p:tags r:id="rId19"/>
            </p:custDataLst>
          </p:nvPr>
        </p:nvCxnSpPr>
        <p:spPr bwMode="auto">
          <a:xfrm>
            <a:off x="4940525"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36" name="OTLSHAPE_TB_00000000000000000000000000000000_TimescaleInterval7"/>
          <p:cNvSpPr txBox="1"/>
          <p:nvPr>
            <p:custDataLst>
              <p:tags r:id="rId20"/>
            </p:custDataLst>
          </p:nvPr>
        </p:nvSpPr>
        <p:spPr>
          <a:xfrm>
            <a:off x="5004025"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1992</a:t>
            </a:r>
            <a:endParaRPr lang="en-US" sz="1200" spc="-26" dirty="0">
              <a:solidFill>
                <a:schemeClr val="lt1"/>
              </a:solidFill>
              <a:latin typeface="Calibri" panose="020F0502020204030204" pitchFamily="34" charset="0"/>
            </a:endParaRPr>
          </a:p>
        </p:txBody>
      </p:sp>
      <p:cxnSp>
        <p:nvCxnSpPr>
          <p:cNvPr id="937" name="OTLSHAPE_TB_00000000000000000000000000000000_Separator7"/>
          <p:cNvCxnSpPr/>
          <p:nvPr>
            <p:custDataLst>
              <p:tags r:id="rId21"/>
            </p:custDataLst>
          </p:nvPr>
        </p:nvCxnSpPr>
        <p:spPr bwMode="auto">
          <a:xfrm>
            <a:off x="5621070"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38" name="OTLSHAPE_TB_00000000000000000000000000000000_TimescaleInterval8"/>
          <p:cNvSpPr txBox="1"/>
          <p:nvPr>
            <p:custDataLst>
              <p:tags r:id="rId22"/>
            </p:custDataLst>
          </p:nvPr>
        </p:nvSpPr>
        <p:spPr>
          <a:xfrm>
            <a:off x="5684570"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1995</a:t>
            </a:r>
            <a:endParaRPr lang="en-US" sz="1200" spc="-26" dirty="0">
              <a:solidFill>
                <a:schemeClr val="lt1"/>
              </a:solidFill>
              <a:latin typeface="Calibri" panose="020F0502020204030204" pitchFamily="34" charset="0"/>
            </a:endParaRPr>
          </a:p>
        </p:txBody>
      </p:sp>
      <p:cxnSp>
        <p:nvCxnSpPr>
          <p:cNvPr id="939" name="OTLSHAPE_TB_00000000000000000000000000000000_Separator8"/>
          <p:cNvCxnSpPr/>
          <p:nvPr>
            <p:custDataLst>
              <p:tags r:id="rId23"/>
            </p:custDataLst>
          </p:nvPr>
        </p:nvCxnSpPr>
        <p:spPr bwMode="auto">
          <a:xfrm>
            <a:off x="6301614"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40" name="OTLSHAPE_TB_00000000000000000000000000000000_TimescaleInterval9"/>
          <p:cNvSpPr txBox="1"/>
          <p:nvPr>
            <p:custDataLst>
              <p:tags r:id="rId24"/>
            </p:custDataLst>
          </p:nvPr>
        </p:nvSpPr>
        <p:spPr>
          <a:xfrm>
            <a:off x="6365114"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1998</a:t>
            </a:r>
            <a:endParaRPr lang="en-US" sz="1200" spc="-26" dirty="0">
              <a:solidFill>
                <a:schemeClr val="lt1"/>
              </a:solidFill>
              <a:latin typeface="Calibri" panose="020F0502020204030204" pitchFamily="34" charset="0"/>
            </a:endParaRPr>
          </a:p>
        </p:txBody>
      </p:sp>
      <p:cxnSp>
        <p:nvCxnSpPr>
          <p:cNvPr id="941" name="OTLSHAPE_TB_00000000000000000000000000000000_Separator9"/>
          <p:cNvCxnSpPr/>
          <p:nvPr>
            <p:custDataLst>
              <p:tags r:id="rId25"/>
            </p:custDataLst>
          </p:nvPr>
        </p:nvCxnSpPr>
        <p:spPr bwMode="auto">
          <a:xfrm>
            <a:off x="6982159"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42" name="OTLSHAPE_TB_00000000000000000000000000000000_TimescaleInterval10"/>
          <p:cNvSpPr txBox="1"/>
          <p:nvPr>
            <p:custDataLst>
              <p:tags r:id="rId26"/>
            </p:custDataLst>
          </p:nvPr>
        </p:nvSpPr>
        <p:spPr>
          <a:xfrm>
            <a:off x="7045659"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2001</a:t>
            </a:r>
            <a:endParaRPr lang="en-US" sz="1200" spc="-26" dirty="0">
              <a:solidFill>
                <a:schemeClr val="lt1"/>
              </a:solidFill>
              <a:latin typeface="Calibri" panose="020F0502020204030204" pitchFamily="34" charset="0"/>
            </a:endParaRPr>
          </a:p>
        </p:txBody>
      </p:sp>
      <p:cxnSp>
        <p:nvCxnSpPr>
          <p:cNvPr id="943" name="OTLSHAPE_TB_00000000000000000000000000000000_Separator10"/>
          <p:cNvCxnSpPr/>
          <p:nvPr>
            <p:custDataLst>
              <p:tags r:id="rId27"/>
            </p:custDataLst>
          </p:nvPr>
        </p:nvCxnSpPr>
        <p:spPr bwMode="auto">
          <a:xfrm>
            <a:off x="7662083"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44" name="OTLSHAPE_TB_00000000000000000000000000000000_TimescaleInterval11"/>
          <p:cNvSpPr txBox="1"/>
          <p:nvPr>
            <p:custDataLst>
              <p:tags r:id="rId28"/>
            </p:custDataLst>
          </p:nvPr>
        </p:nvSpPr>
        <p:spPr>
          <a:xfrm>
            <a:off x="7725583"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Jan
2004</a:t>
            </a:r>
            <a:endParaRPr lang="en-US" sz="1200" spc="-26" dirty="0">
              <a:solidFill>
                <a:schemeClr val="lt1"/>
              </a:solidFill>
              <a:latin typeface="Calibri" panose="020F0502020204030204" pitchFamily="34" charset="0"/>
            </a:endParaRPr>
          </a:p>
        </p:txBody>
      </p:sp>
      <p:sp>
        <p:nvSpPr>
          <p:cNvPr id="945" name="OTLSHAPE_M_aa5a7364f66e4e17a73e1e7dcf30e133_Title"/>
          <p:cNvSpPr txBox="1"/>
          <p:nvPr>
            <p:custDataLst>
              <p:tags r:id="rId29"/>
            </p:custDataLst>
          </p:nvPr>
        </p:nvSpPr>
        <p:spPr>
          <a:xfrm>
            <a:off x="41738" y="265577"/>
            <a:ext cx="2405827" cy="2262158"/>
          </a:xfrm>
          <a:prstGeom prst="rect">
            <a:avLst/>
          </a:prstGeom>
          <a:noFill/>
        </p:spPr>
        <p:txBody>
          <a:bodyPr vert="horz" wrap="square" lIns="0" tIns="0" rIns="0" bIns="0" rtlCol="0" anchor="ctr" anchorCtr="0">
            <a:spAutoFit/>
          </a:bodyPr>
          <a:lstStyle/>
          <a:p>
            <a:pPr algn="ctr"/>
            <a:r>
              <a:rPr lang="en-US" sz="2100" b="1" dirty="0" smtClean="0">
                <a:solidFill>
                  <a:srgbClr val="C00000"/>
                </a:solidFill>
                <a:latin typeface="Calibri" panose="020F0502020204030204" pitchFamily="34" charset="0"/>
              </a:rPr>
              <a:t>De-Funding of Higher Education BEGINS</a:t>
            </a:r>
          </a:p>
          <a:p>
            <a:pPr algn="ctr"/>
            <a:r>
              <a:rPr lang="en-US" sz="2100" b="1" dirty="0" smtClean="0">
                <a:solidFill>
                  <a:srgbClr val="C00000"/>
                </a:solidFill>
                <a:latin typeface="Calibri" panose="020F0502020204030204" pitchFamily="34" charset="0"/>
              </a:rPr>
              <a:t>&amp; thus ENSUES fewer tenure track lines and the </a:t>
            </a:r>
            <a:r>
              <a:rPr lang="en-US" sz="2100" b="1" dirty="0">
                <a:solidFill>
                  <a:srgbClr val="C00000"/>
                </a:solidFill>
                <a:latin typeface="Calibri" panose="020F0502020204030204" pitchFamily="34" charset="0"/>
              </a:rPr>
              <a:t>h</a:t>
            </a:r>
            <a:r>
              <a:rPr lang="en-US" sz="2100" b="1" dirty="0" smtClean="0">
                <a:solidFill>
                  <a:srgbClr val="C00000"/>
                </a:solidFill>
                <a:latin typeface="Calibri" panose="020F0502020204030204" pitchFamily="34" charset="0"/>
              </a:rPr>
              <a:t>iring of a more flexible &amp; more affordable Faculty</a:t>
            </a:r>
            <a:endParaRPr lang="en-US" sz="2100" b="1" dirty="0">
              <a:solidFill>
                <a:srgbClr val="C00000"/>
              </a:solidFill>
              <a:latin typeface="Calibri" panose="020F0502020204030204" pitchFamily="34" charset="0"/>
            </a:endParaRPr>
          </a:p>
        </p:txBody>
      </p:sp>
      <p:sp>
        <p:nvSpPr>
          <p:cNvPr id="947" name="OTLSHAPE_M_aa5a7364f66e4e17a73e1e7dcf30e133_Shape"/>
          <p:cNvSpPr/>
          <p:nvPr>
            <p:custDataLst>
              <p:tags r:id="rId30"/>
            </p:custDataLst>
          </p:nvPr>
        </p:nvSpPr>
        <p:spPr bwMode="auto">
          <a:xfrm flipV="1">
            <a:off x="712311" y="2550075"/>
            <a:ext cx="546855" cy="434425"/>
          </a:xfrm>
          <a:prstGeom prst="triangle">
            <a:avLst/>
          </a:prstGeom>
          <a:solidFill>
            <a:srgbClr val="B20E12"/>
          </a:solidFill>
          <a:ln w="9525" cap="flat" cmpd="sng" algn="ctr">
            <a:solidFill>
              <a:schemeClr val="tx2">
                <a:lumMod val="85000"/>
                <a:lumOff val="15000"/>
              </a:schemeClr>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solidFill>
                  <a:schemeClr val="tx1"/>
                </a:solidFill>
              </a:ln>
              <a:solidFill>
                <a:schemeClr val="tx1"/>
              </a:solidFill>
              <a:effectLst/>
              <a:latin typeface="Arial" charset="0"/>
            </a:endParaRPr>
          </a:p>
        </p:txBody>
      </p:sp>
      <p:sp>
        <p:nvSpPr>
          <p:cNvPr id="948" name="OTLSHAPE_M_7d4f5cf1771d41c8b60630ce6654d47a_Title"/>
          <p:cNvSpPr txBox="1"/>
          <p:nvPr>
            <p:custDataLst>
              <p:tags r:id="rId31"/>
            </p:custDataLst>
          </p:nvPr>
        </p:nvSpPr>
        <p:spPr>
          <a:xfrm>
            <a:off x="3643557" y="763604"/>
            <a:ext cx="2332550" cy="1661993"/>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1st Report &amp; Recommendations offered by Dean of CLA to improve working conditions for Faculty off of the Tenure Track</a:t>
            </a:r>
            <a:endParaRPr lang="en-US" b="1" dirty="0">
              <a:solidFill>
                <a:schemeClr val="dk1"/>
              </a:solidFill>
              <a:latin typeface="Calibri" panose="020F0502020204030204" pitchFamily="34" charset="0"/>
            </a:endParaRPr>
          </a:p>
        </p:txBody>
      </p:sp>
      <p:sp>
        <p:nvSpPr>
          <p:cNvPr id="950" name="OTLSHAPE_M_7d4f5cf1771d41c8b60630ce6654d47a_Shape"/>
          <p:cNvSpPr/>
          <p:nvPr>
            <p:custDataLst>
              <p:tags r:id="rId32"/>
            </p:custDataLst>
          </p:nvPr>
        </p:nvSpPr>
        <p:spPr bwMode="auto">
          <a:xfrm flipV="1">
            <a:off x="5219144" y="2460666"/>
            <a:ext cx="560266" cy="574633"/>
          </a:xfrm>
          <a:prstGeom prst="triangle">
            <a:avLst/>
          </a:prstGeom>
          <a:solidFill>
            <a:schemeClr val="bg1">
              <a:lumMod val="2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51" name="OTLSHAPE_M_4d14a92bc7404e758d730fbecf60f829_Title"/>
          <p:cNvSpPr txBox="1"/>
          <p:nvPr>
            <p:custDataLst>
              <p:tags r:id="rId33"/>
            </p:custDataLst>
          </p:nvPr>
        </p:nvSpPr>
        <p:spPr>
          <a:xfrm>
            <a:off x="6766133" y="763604"/>
            <a:ext cx="2177285" cy="1661993"/>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CSU Strategic Plan include goals for Faculty off of the Tenure Track, Including one of the First Major Salary Increases Ever</a:t>
            </a:r>
            <a:endParaRPr lang="en-US" b="1" dirty="0">
              <a:solidFill>
                <a:schemeClr val="dk1"/>
              </a:solidFill>
              <a:latin typeface="Calibri" panose="020F0502020204030204" pitchFamily="34" charset="0"/>
            </a:endParaRPr>
          </a:p>
        </p:txBody>
      </p:sp>
      <p:sp>
        <p:nvSpPr>
          <p:cNvPr id="953" name="OTLSHAPE_M_4d14a92bc7404e758d730fbecf60f829_Shape"/>
          <p:cNvSpPr/>
          <p:nvPr>
            <p:custDataLst>
              <p:tags r:id="rId34"/>
            </p:custDataLst>
          </p:nvPr>
        </p:nvSpPr>
        <p:spPr bwMode="auto">
          <a:xfrm flipV="1">
            <a:off x="7820576" y="2473874"/>
            <a:ext cx="521817" cy="561425"/>
          </a:xfrm>
          <a:prstGeom prst="triangle">
            <a:avLst/>
          </a:prstGeom>
          <a:solidFill>
            <a:schemeClr val="accent2">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54" name="OTLSHAPE_M_82c05fe9df814a0287174cd0e336580f_Title"/>
          <p:cNvSpPr txBox="1"/>
          <p:nvPr>
            <p:custDataLst>
              <p:tags r:id="rId35"/>
            </p:custDataLst>
          </p:nvPr>
        </p:nvSpPr>
        <p:spPr>
          <a:xfrm>
            <a:off x="2918510" y="4008110"/>
            <a:ext cx="1716776" cy="1107996"/>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Conversations Start in CO about "contingent faculty"</a:t>
            </a:r>
            <a:endParaRPr lang="en-US" b="1" dirty="0">
              <a:solidFill>
                <a:schemeClr val="dk1"/>
              </a:solidFill>
              <a:latin typeface="Calibri" panose="020F0502020204030204" pitchFamily="34" charset="0"/>
            </a:endParaRPr>
          </a:p>
        </p:txBody>
      </p:sp>
      <p:sp>
        <p:nvSpPr>
          <p:cNvPr id="956" name="OTLSHAPE_M_82c05fe9df814a0287174cd0e336580f_Shape"/>
          <p:cNvSpPr/>
          <p:nvPr>
            <p:custDataLst>
              <p:tags r:id="rId36"/>
            </p:custDataLst>
          </p:nvPr>
        </p:nvSpPr>
        <p:spPr bwMode="auto">
          <a:xfrm>
            <a:off x="3985255" y="3435770"/>
            <a:ext cx="605654" cy="501082"/>
          </a:xfrm>
          <a:prstGeom prst="triangle">
            <a:avLst/>
          </a:prstGeom>
          <a:solidFill>
            <a:srgbClr val="6F3198"/>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57" name="OTLSHAPE_M_14bf89146168456aa4073f43921e98b7_Title"/>
          <p:cNvSpPr txBox="1"/>
          <p:nvPr>
            <p:custDataLst>
              <p:tags r:id="rId37"/>
            </p:custDataLst>
          </p:nvPr>
        </p:nvSpPr>
        <p:spPr>
          <a:xfrm>
            <a:off x="5010939" y="3930168"/>
            <a:ext cx="2034720" cy="1754326"/>
          </a:xfrm>
          <a:prstGeom prst="rect">
            <a:avLst/>
          </a:prstGeom>
          <a:noFill/>
        </p:spPr>
        <p:txBody>
          <a:bodyPr vert="horz" wrap="square" lIns="0" tIns="0" rIns="0" bIns="0" rtlCol="0" anchor="ctr" anchorCtr="0">
            <a:spAutoFit/>
          </a:bodyPr>
          <a:lstStyle/>
          <a:p>
            <a:r>
              <a:rPr lang="en-US" sz="2400" b="1" dirty="0" smtClean="0">
                <a:ln>
                  <a:solidFill>
                    <a:srgbClr val="FFFF00"/>
                  </a:solidFill>
                </a:ln>
                <a:solidFill>
                  <a:schemeClr val="dk1"/>
                </a:solidFill>
                <a:latin typeface="Calibri" panose="020F0502020204030204" pitchFamily="34" charset="0"/>
              </a:rPr>
              <a:t>49% </a:t>
            </a:r>
            <a:r>
              <a:rPr lang="en-US" b="1" dirty="0" smtClean="0">
                <a:solidFill>
                  <a:schemeClr val="dk1"/>
                </a:solidFill>
                <a:latin typeface="Calibri" panose="020F0502020204030204" pitchFamily="34" charset="0"/>
              </a:rPr>
              <a:t>of the Undergrad Credit Hours Taught by NTT Faculty Teaching &amp; Others off of the Tenure Track</a:t>
            </a:r>
            <a:endParaRPr lang="en-US" b="1" dirty="0">
              <a:solidFill>
                <a:schemeClr val="dk1"/>
              </a:solidFill>
              <a:latin typeface="Calibri" panose="020F0502020204030204" pitchFamily="34" charset="0"/>
            </a:endParaRPr>
          </a:p>
        </p:txBody>
      </p:sp>
      <p:sp>
        <p:nvSpPr>
          <p:cNvPr id="959" name="OTLSHAPE_M_14bf89146168456aa4073f43921e98b7_Shape"/>
          <p:cNvSpPr/>
          <p:nvPr>
            <p:custDataLst>
              <p:tags r:id="rId38"/>
            </p:custDataLst>
          </p:nvPr>
        </p:nvSpPr>
        <p:spPr bwMode="auto">
          <a:xfrm>
            <a:off x="5939029" y="3435770"/>
            <a:ext cx="561247" cy="526971"/>
          </a:xfrm>
          <a:prstGeom prst="triangle">
            <a:avLst/>
          </a:prstGeom>
          <a:solidFill>
            <a:srgbClr val="C4910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60" name="OTLSHAPE_M_13d7da39bd0b49e4908c461d9f292ae8_Title"/>
          <p:cNvSpPr txBox="1"/>
          <p:nvPr>
            <p:custDataLst>
              <p:tags r:id="rId39"/>
            </p:custDataLst>
          </p:nvPr>
        </p:nvSpPr>
        <p:spPr>
          <a:xfrm>
            <a:off x="7500708" y="4280029"/>
            <a:ext cx="1599594" cy="1661993"/>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Provost's Task Force for Special and Temporary Faculty is given charge by Provost Frank</a:t>
            </a:r>
            <a:endParaRPr lang="en-US" b="1" dirty="0">
              <a:solidFill>
                <a:schemeClr val="dk1"/>
              </a:solidFill>
              <a:latin typeface="Calibri" panose="020F0502020204030204" pitchFamily="34" charset="0"/>
            </a:endParaRPr>
          </a:p>
        </p:txBody>
      </p:sp>
      <p:sp>
        <p:nvSpPr>
          <p:cNvPr id="962" name="OTLSHAPE_M_13d7da39bd0b49e4908c461d9f292ae8_Shape"/>
          <p:cNvSpPr/>
          <p:nvPr>
            <p:custDataLst>
              <p:tags r:id="rId40"/>
            </p:custDataLst>
          </p:nvPr>
        </p:nvSpPr>
        <p:spPr bwMode="auto">
          <a:xfrm>
            <a:off x="7955008" y="3466666"/>
            <a:ext cx="625055" cy="669442"/>
          </a:xfrm>
          <a:prstGeom prst="triangle">
            <a:avLst/>
          </a:prstGeom>
          <a:solidFill>
            <a:schemeClr val="accent1">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6404170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400" dirty="0" smtClean="0">
                <a:solidFill>
                  <a:schemeClr val="accent3"/>
                </a:solidFill>
                <a:latin typeface="Arial Narrow" panose="020B0606020202030204" pitchFamily="34" charset="0"/>
              </a:rPr>
              <a:t>Current Proposals </a:t>
            </a:r>
            <a:br>
              <a:rPr lang="en-US" altLang="en-US" sz="4400" dirty="0" smtClean="0">
                <a:solidFill>
                  <a:schemeClr val="accent3"/>
                </a:solidFill>
                <a:latin typeface="Arial Narrow" panose="020B0606020202030204" pitchFamily="34" charset="0"/>
              </a:rPr>
            </a:br>
            <a:r>
              <a:rPr lang="en-US" altLang="en-US" sz="4400" dirty="0" smtClean="0">
                <a:solidFill>
                  <a:schemeClr val="accent3"/>
                </a:solidFill>
                <a:latin typeface="Arial Narrow" panose="020B0606020202030204" pitchFamily="34" charset="0"/>
              </a:rPr>
              <a:t>&amp; Initiatives</a:t>
            </a:r>
          </a:p>
        </p:txBody>
      </p:sp>
      <p:sp>
        <p:nvSpPr>
          <p:cNvPr id="7171" name="Rectangle 3"/>
          <p:cNvSpPr>
            <a:spLocks noGrp="1" noChangeArrowheads="1"/>
          </p:cNvSpPr>
          <p:nvPr>
            <p:ph idx="1"/>
          </p:nvPr>
        </p:nvSpPr>
        <p:spPr>
          <a:xfrm>
            <a:off x="76200" y="1752600"/>
            <a:ext cx="9067800" cy="5257800"/>
          </a:xfrm>
        </p:spPr>
        <p:txBody>
          <a:bodyPr/>
          <a:lstStyle/>
          <a:p>
            <a:pPr marL="347663" indent="-347663">
              <a:spcBef>
                <a:spcPts val="0"/>
              </a:spcBef>
              <a:buFont typeface="+mj-lt"/>
              <a:buAutoNum type="arabicPeriod" startAt="2"/>
            </a:pPr>
            <a:r>
              <a:rPr lang="en-US" sz="3600" b="1" dirty="0" smtClean="0">
                <a:latin typeface="Arial Narrow" panose="020B0606020202030204" pitchFamily="34" charset="0"/>
              </a:rPr>
              <a:t>Recognition, Respect, &amp; Remuneration</a:t>
            </a:r>
            <a:endParaRPr lang="en-US" sz="3600" dirty="0" smtClean="0">
              <a:latin typeface="Arial Narrow" panose="020B0606020202030204" pitchFamily="34" charset="0"/>
            </a:endParaRPr>
          </a:p>
          <a:p>
            <a:pPr marL="566738" lvl="1" indent="-336550">
              <a:spcBef>
                <a:spcPts val="1000"/>
              </a:spcBef>
            </a:pPr>
            <a:r>
              <a:rPr lang="en-US" sz="2600" dirty="0" smtClean="0">
                <a:latin typeface="Arial Narrow" panose="020B0606020202030204" pitchFamily="34" charset="0"/>
              </a:rPr>
              <a:t>Develop a Culture that Values &amp; Includes NTT Faculty at all Levels</a:t>
            </a:r>
          </a:p>
          <a:p>
            <a:pPr marL="566738" lvl="1" indent="-336550">
              <a:spcBef>
                <a:spcPts val="1000"/>
              </a:spcBef>
            </a:pPr>
            <a:r>
              <a:rPr lang="en-US" sz="2600" dirty="0" smtClean="0">
                <a:latin typeface="Arial Narrow" panose="020B0606020202030204" pitchFamily="34" charset="0"/>
              </a:rPr>
              <a:t>Offer Awards for Research and Teaching to NTT Faculty</a:t>
            </a:r>
          </a:p>
          <a:p>
            <a:pPr marL="566738" lvl="1" indent="-336550">
              <a:spcBef>
                <a:spcPts val="1000"/>
              </a:spcBef>
            </a:pPr>
            <a:r>
              <a:rPr lang="en-US" sz="2600" dirty="0" smtClean="0">
                <a:latin typeface="Arial Narrow" panose="020B0606020202030204" pitchFamily="34" charset="0"/>
              </a:rPr>
              <a:t>Secure Significant Salary Increases for Long-Term NTT Faculty </a:t>
            </a:r>
          </a:p>
          <a:p>
            <a:pPr marL="566738" lvl="1" indent="-336550">
              <a:spcBef>
                <a:spcPts val="1000"/>
              </a:spcBef>
            </a:pPr>
            <a:r>
              <a:rPr lang="en-US" sz="2600" dirty="0" smtClean="0">
                <a:latin typeface="Arial Narrow" panose="020B0606020202030204" pitchFamily="34" charset="0"/>
              </a:rPr>
              <a:t>Increase conversions to Senior Teaching Appointments</a:t>
            </a:r>
          </a:p>
          <a:p>
            <a:pPr marL="566738" lvl="1" indent="-336550">
              <a:spcBef>
                <a:spcPts val="1000"/>
              </a:spcBef>
            </a:pPr>
            <a:r>
              <a:rPr lang="en-US" sz="2600" dirty="0" smtClean="0">
                <a:latin typeface="Arial Narrow" panose="020B0606020202030204" pitchFamily="34" charset="0"/>
              </a:rPr>
              <a:t>Increase the use of Multi-Year Contracts for NTT Faculty </a:t>
            </a:r>
          </a:p>
          <a:p>
            <a:pPr marL="566738" lvl="1" indent="-336550">
              <a:spcBef>
                <a:spcPts val="1000"/>
              </a:spcBef>
            </a:pPr>
            <a:r>
              <a:rPr lang="en-US" sz="2600" dirty="0" smtClean="0">
                <a:latin typeface="Arial Narrow" panose="020B0606020202030204" pitchFamily="34" charset="0"/>
              </a:rPr>
              <a:t>Ensure the listing of NTT Faculty on College &amp; Department websites</a:t>
            </a:r>
          </a:p>
          <a:p>
            <a:pPr marL="566738" lvl="1" indent="-336550">
              <a:spcBef>
                <a:spcPts val="1000"/>
              </a:spcBef>
            </a:pPr>
            <a:r>
              <a:rPr lang="en-US" sz="2600" dirty="0" smtClean="0">
                <a:latin typeface="Arial Narrow" panose="020B0606020202030204" pitchFamily="34" charset="0"/>
              </a:rPr>
              <a:t>Establish Research Bridge Funding for NTT Faculty </a:t>
            </a:r>
          </a:p>
          <a:p>
            <a:pPr marL="566738" lvl="1" indent="-336550">
              <a:spcBef>
                <a:spcPts val="1000"/>
              </a:spcBef>
            </a:pPr>
            <a:r>
              <a:rPr lang="en-US" sz="2600" dirty="0" smtClean="0">
                <a:latin typeface="Arial Narrow" panose="020B0606020202030204" pitchFamily="34" charset="0"/>
              </a:rPr>
              <a:t>Clarify &amp; Disseminate Information about Benefits</a:t>
            </a:r>
          </a:p>
          <a:p>
            <a:pPr marL="514350" lvl="0" indent="-514350">
              <a:buFont typeface="+mj-lt"/>
              <a:buAutoNum type="arabicPeriod" startAt="2"/>
            </a:pPr>
            <a:endParaRPr lang="en-US" sz="1100" b="1" dirty="0" smtClean="0">
              <a:latin typeface="Arial Narrow" panose="020B0606020202030204" pitchFamily="34" charset="0"/>
            </a:endParaRPr>
          </a:p>
          <a:p>
            <a:pPr marL="914400" lvl="1" indent="-514350"/>
            <a:endParaRPr lang="en-US" b="1" dirty="0" smtClean="0">
              <a:latin typeface="Arial Narrow" panose="020B0606020202030204" pitchFamily="34" charset="0"/>
            </a:endParaRPr>
          </a:p>
          <a:p>
            <a:pPr lvl="0"/>
            <a:endParaRPr lang="en-US" b="1" dirty="0" smtClean="0">
              <a:latin typeface="Arial Narrow" panose="020B0606020202030204" pitchFamily="34" charset="0"/>
            </a:endParaRPr>
          </a:p>
          <a:p>
            <a:endParaRPr lang="en-US" altLang="en-US" dirty="0" smtClean="0">
              <a:latin typeface="Arial Narrow" panose="020B0606020202030204" pitchFamily="34" charset="0"/>
            </a:endParaRPr>
          </a:p>
        </p:txBody>
      </p:sp>
    </p:spTree>
    <p:extLst>
      <p:ext uri="{BB962C8B-B14F-4D97-AF65-F5344CB8AC3E}">
        <p14:creationId xmlns:p14="http://schemas.microsoft.com/office/powerpoint/2010/main" val="40901222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19200"/>
            <a:ext cx="9906000" cy="4801314"/>
          </a:xfrm>
          <a:prstGeom prst="rect">
            <a:avLst/>
          </a:prstGeom>
        </p:spPr>
        <p:txBody>
          <a:bodyPr wrap="square">
            <a:spAutoFit/>
          </a:bodyPr>
          <a:lstStyle/>
          <a:p>
            <a:pPr lvl="1">
              <a:lnSpc>
                <a:spcPct val="150000"/>
              </a:lnSpc>
              <a:spcBef>
                <a:spcPts val="1200"/>
              </a:spcBef>
            </a:pPr>
            <a:r>
              <a:rPr lang="en-US" sz="4400" b="1" dirty="0" smtClean="0">
                <a:latin typeface="Arial Narrow" panose="020B0606020202030204" pitchFamily="34" charset="0"/>
              </a:rPr>
              <a:t>Continued efforts at CSU must revolve around: </a:t>
            </a:r>
            <a:endParaRPr lang="en-US" sz="4000" dirty="0">
              <a:latin typeface="Arial Narrow" panose="020B0606020202030204" pitchFamily="34" charset="0"/>
            </a:endParaRPr>
          </a:p>
          <a:p>
            <a:pPr marL="1030288" lvl="3" indent="-457200">
              <a:lnSpc>
                <a:spcPct val="150000"/>
              </a:lnSpc>
              <a:spcBef>
                <a:spcPts val="1200"/>
              </a:spcBef>
              <a:buAutoNum type="arabicPeriod"/>
              <a:tabLst>
                <a:tab pos="1320800" algn="l"/>
              </a:tabLst>
            </a:pPr>
            <a:r>
              <a:rPr lang="en-US" sz="3200" b="1" dirty="0" smtClean="0">
                <a:latin typeface="Arial Narrow" panose="020B0606020202030204" pitchFamily="34" charset="0"/>
              </a:rPr>
              <a:t>Innovate and Create a Vision</a:t>
            </a:r>
          </a:p>
          <a:p>
            <a:pPr marL="1030288" lvl="3" indent="-457200">
              <a:lnSpc>
                <a:spcPct val="150000"/>
              </a:lnSpc>
              <a:spcBef>
                <a:spcPts val="1200"/>
              </a:spcBef>
              <a:buAutoNum type="arabicPeriod"/>
              <a:tabLst>
                <a:tab pos="1320800" algn="l"/>
              </a:tabLst>
            </a:pPr>
            <a:r>
              <a:rPr lang="en-US" sz="3200" b="1" dirty="0" smtClean="0">
                <a:latin typeface="Arial Narrow" panose="020B0606020202030204" pitchFamily="34" charset="0"/>
              </a:rPr>
              <a:t>Provide Strategies to advance all faculty</a:t>
            </a:r>
            <a:endParaRPr lang="en-US" sz="3200" b="1" dirty="0">
              <a:latin typeface="Arial Narrow" panose="020B0606020202030204" pitchFamily="34" charset="0"/>
            </a:endParaRPr>
          </a:p>
          <a:p>
            <a:pPr marL="1030288" lvl="3" indent="-457200">
              <a:lnSpc>
                <a:spcPct val="150000"/>
              </a:lnSpc>
              <a:spcBef>
                <a:spcPts val="1200"/>
              </a:spcBef>
              <a:buAutoNum type="arabicPeriod"/>
              <a:tabLst>
                <a:tab pos="1320800" algn="l"/>
              </a:tabLst>
            </a:pPr>
            <a:r>
              <a:rPr lang="en-US" sz="3200" b="1" dirty="0" smtClean="0">
                <a:latin typeface="Arial Narrow" panose="020B0606020202030204" pitchFamily="34" charset="0"/>
              </a:rPr>
              <a:t>Implement &amp; Actualize </a:t>
            </a:r>
            <a:r>
              <a:rPr lang="en-US" sz="3200" b="1" dirty="0" err="1" smtClean="0">
                <a:latin typeface="Arial Narrow" panose="020B0606020202030204" pitchFamily="34" charset="0"/>
              </a:rPr>
              <a:t>CoNTTF’s</a:t>
            </a:r>
            <a:r>
              <a:rPr lang="en-US" sz="3200" b="1" dirty="0" smtClean="0">
                <a:latin typeface="Arial Narrow" panose="020B0606020202030204" pitchFamily="34" charset="0"/>
              </a:rPr>
              <a:t> Recommendations</a:t>
            </a:r>
            <a:endParaRPr lang="en-US" sz="3200" b="1" dirty="0">
              <a:latin typeface="Arial Narrow" panose="020B0606020202030204" pitchFamily="34" charset="0"/>
            </a:endParaRPr>
          </a:p>
        </p:txBody>
      </p:sp>
    </p:spTree>
    <p:extLst>
      <p:ext uri="{BB962C8B-B14F-4D97-AF65-F5344CB8AC3E}">
        <p14:creationId xmlns:p14="http://schemas.microsoft.com/office/powerpoint/2010/main" val="3611263550"/>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425469"/>
            <a:ext cx="83058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Arial" panose="020B0604020202020204" pitchFamily="34" charset="0"/>
              </a:rPr>
              <a:t>Consider CSU’s</a:t>
            </a:r>
            <a:r>
              <a:rPr kumimoji="0" lang="en-US" altLang="en-US" sz="2200" b="0" i="0" u="none" strike="noStrike" cap="none" normalizeH="0" dirty="0" smtClean="0">
                <a:ln>
                  <a:noFill/>
                </a:ln>
                <a:solidFill>
                  <a:schemeClr val="tx1"/>
                </a:solidFill>
                <a:effectLst/>
                <a:latin typeface="Arial" panose="020B0604020202020204" pitchFamily="34" charset="0"/>
              </a:rPr>
              <a:t> </a:t>
            </a:r>
            <a:r>
              <a:rPr kumimoji="0" lang="en-US" altLang="en-US" sz="2200" b="1" i="0" u="none" strike="noStrike" cap="none" normalizeH="0" baseline="0" dirty="0" smtClean="0">
                <a:ln>
                  <a:noFill/>
                </a:ln>
                <a:solidFill>
                  <a:schemeClr val="tx1"/>
                </a:solidFill>
                <a:effectLst/>
                <a:latin typeface="Arial" panose="020B0604020202020204" pitchFamily="34" charset="0"/>
              </a:rPr>
              <a:t>Rationale for Tenure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Arial" panose="020B0604020202020204" pitchFamily="34" charset="0"/>
              </a:rPr>
              <a:t>Institutions of higher education are conducted for the common good and not to further the interest of either the individual or the institution as a whole. The common good depends upon the free search for truth and its free exposition. Tenure is a means to certain ends; specifically (1) freedom of teaching, research, extension, and of extramural activities, and (2) a sufficient degree of economic security to make the profession of university teaching attractive to men and women of ability. </a:t>
            </a:r>
            <a:r>
              <a:rPr kumimoji="0" lang="en-US" altLang="en-US" sz="2200" b="0" i="0" u="none" strike="noStrike" cap="none" normalizeH="0" baseline="0" dirty="0" smtClean="0">
                <a:ln>
                  <a:noFill/>
                </a:ln>
                <a:solidFill>
                  <a:srgbClr val="C00000"/>
                </a:solidFill>
                <a:effectLst/>
                <a:latin typeface="Arial" panose="020B0604020202020204" pitchFamily="34" charset="0"/>
              </a:rPr>
              <a:t>Academic freedom and economic security, and thus, tenure are indispensable to the success of an educational institution in fulfilling its singular obligations to its students and to society. Faculty members who are threatened with loss of their positions for voicing unpopular or innovative views cannot effectively engage in the kind of open deliberation and criticism essential to a free society.</a:t>
            </a:r>
          </a:p>
        </p:txBody>
      </p:sp>
    </p:spTree>
    <p:extLst>
      <p:ext uri="{BB962C8B-B14F-4D97-AF65-F5344CB8AC3E}">
        <p14:creationId xmlns:p14="http://schemas.microsoft.com/office/powerpoint/2010/main" val="3689022843"/>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latin typeface="Arial Narrow" panose="020B0606020202030204" pitchFamily="34" charset="0"/>
              </a:rPr>
              <a:t>Questions that will help us continue this effort of innovation: </a:t>
            </a:r>
            <a:endParaRPr lang="en-US" sz="4000" dirty="0">
              <a:latin typeface="Arial Narrow" panose="020B0606020202030204" pitchFamily="34" charset="0"/>
            </a:endParaRPr>
          </a:p>
        </p:txBody>
      </p:sp>
      <p:sp>
        <p:nvSpPr>
          <p:cNvPr id="5" name="Content Placeholder 4"/>
          <p:cNvSpPr>
            <a:spLocks noGrp="1"/>
          </p:cNvSpPr>
          <p:nvPr>
            <p:ph idx="4294967295"/>
          </p:nvPr>
        </p:nvSpPr>
        <p:spPr>
          <a:xfrm>
            <a:off x="304800" y="1524000"/>
            <a:ext cx="8534400" cy="6096000"/>
          </a:xfrm>
        </p:spPr>
        <p:txBody>
          <a:bodyPr/>
          <a:lstStyle/>
          <a:p>
            <a:pPr marL="514350" indent="-514350">
              <a:lnSpc>
                <a:spcPct val="110000"/>
              </a:lnSpc>
              <a:buFont typeface="+mj-lt"/>
              <a:buAutoNum type="arabicPeriod"/>
            </a:pPr>
            <a:r>
              <a:rPr lang="en-US" sz="2800" dirty="0" smtClean="0">
                <a:latin typeface="Arial Narrow" panose="020B0606020202030204" pitchFamily="34" charset="0"/>
              </a:rPr>
              <a:t>How do we include NTT Faculty in areas of </a:t>
            </a:r>
            <a:r>
              <a:rPr lang="en-US" sz="2800" b="1" u="sng" dirty="0" smtClean="0">
                <a:latin typeface="Arial Narrow" panose="020B0606020202030204" pitchFamily="34" charset="0"/>
              </a:rPr>
              <a:t>Faculty Governance</a:t>
            </a:r>
            <a:r>
              <a:rPr lang="en-US" sz="2800" dirty="0" smtClean="0">
                <a:latin typeface="Arial Narrow" panose="020B0606020202030204" pitchFamily="34" charset="0"/>
              </a:rPr>
              <a:t>, </a:t>
            </a:r>
            <a:r>
              <a:rPr lang="en-US" sz="2800" b="1" u="sng" dirty="0" smtClean="0">
                <a:latin typeface="Arial Narrow" panose="020B0606020202030204" pitchFamily="34" charset="0"/>
              </a:rPr>
              <a:t>University Work</a:t>
            </a:r>
            <a:r>
              <a:rPr lang="en-US" sz="2800" dirty="0" smtClean="0">
                <a:latin typeface="Arial Narrow" panose="020B0606020202030204" pitchFamily="34" charset="0"/>
              </a:rPr>
              <a:t>, </a:t>
            </a:r>
            <a:r>
              <a:rPr lang="en-US" sz="2800" b="1" u="sng" dirty="0" smtClean="0">
                <a:latin typeface="Arial Narrow" panose="020B0606020202030204" pitchFamily="34" charset="0"/>
              </a:rPr>
              <a:t>Student Success, and Awards &amp; Recognition </a:t>
            </a:r>
            <a:r>
              <a:rPr lang="en-US" sz="2800" dirty="0" smtClean="0">
                <a:latin typeface="Arial Narrow" panose="020B0606020202030204" pitchFamily="34" charset="0"/>
              </a:rPr>
              <a:t>that are relevant and valuable to the work that these Faculty do at CSU?</a:t>
            </a:r>
          </a:p>
          <a:p>
            <a:pPr marL="514350" indent="-514350">
              <a:lnSpc>
                <a:spcPct val="110000"/>
              </a:lnSpc>
              <a:buFont typeface="+mj-lt"/>
              <a:buAutoNum type="arabicPeriod"/>
            </a:pPr>
            <a:endParaRPr lang="en-US" sz="2800" dirty="0">
              <a:latin typeface="Arial Narrow" panose="020B0606020202030204" pitchFamily="34" charset="0"/>
            </a:endParaRPr>
          </a:p>
          <a:p>
            <a:pPr marL="514350" indent="-514350">
              <a:lnSpc>
                <a:spcPct val="110000"/>
              </a:lnSpc>
              <a:buFont typeface="+mj-lt"/>
              <a:buAutoNum type="arabicPeriod"/>
            </a:pPr>
            <a:r>
              <a:rPr lang="en-US" sz="2800" dirty="0" smtClean="0">
                <a:latin typeface="Arial Narrow" panose="020B0606020202030204" pitchFamily="34" charset="0"/>
              </a:rPr>
              <a:t>How do we implement and enhance what is in the </a:t>
            </a:r>
            <a:r>
              <a:rPr lang="en-US" sz="2800" i="1" dirty="0" smtClean="0">
                <a:latin typeface="Arial Narrow" panose="020B0606020202030204" pitchFamily="34" charset="0"/>
              </a:rPr>
              <a:t>Academic Faculty and Administrative Professional Manual’s</a:t>
            </a:r>
            <a:r>
              <a:rPr lang="en-US" sz="2800" dirty="0" smtClean="0">
                <a:latin typeface="Arial Narrow" panose="020B0606020202030204" pitchFamily="34" charset="0"/>
              </a:rPr>
              <a:t> Codes and Policies to support NTT faculty:</a:t>
            </a:r>
          </a:p>
          <a:p>
            <a:pPr marL="914400" lvl="1" indent="-514350">
              <a:lnSpc>
                <a:spcPct val="120000"/>
              </a:lnSpc>
              <a:spcBef>
                <a:spcPts val="0"/>
              </a:spcBef>
              <a:buFont typeface="+mj-lt"/>
              <a:buAutoNum type="alphaUcPeriod"/>
            </a:pPr>
            <a:r>
              <a:rPr lang="en-US" sz="2000" b="1" u="sng" dirty="0" smtClean="0">
                <a:latin typeface="Arial Narrow" panose="020B0606020202030204" pitchFamily="34" charset="0"/>
              </a:rPr>
              <a:t>Senior Teaching Appointments – Section E.2.1.3</a:t>
            </a:r>
          </a:p>
          <a:p>
            <a:pPr marL="914400" lvl="1" indent="-514350">
              <a:lnSpc>
                <a:spcPct val="120000"/>
              </a:lnSpc>
              <a:spcBef>
                <a:spcPts val="0"/>
              </a:spcBef>
              <a:buFont typeface="+mj-lt"/>
              <a:buAutoNum type="alphaUcPeriod"/>
            </a:pPr>
            <a:r>
              <a:rPr lang="en-US" sz="2000" b="1" u="sng" dirty="0" smtClean="0">
                <a:latin typeface="Arial Narrow" panose="020B0606020202030204" pitchFamily="34" charset="0"/>
              </a:rPr>
              <a:t>Multi-Year Contracts – Section E.2.1.3 &amp; E.2.1.4</a:t>
            </a:r>
          </a:p>
          <a:p>
            <a:pPr marL="914400" lvl="1" indent="-514350">
              <a:lnSpc>
                <a:spcPct val="120000"/>
              </a:lnSpc>
              <a:spcBef>
                <a:spcPts val="0"/>
              </a:spcBef>
              <a:buFont typeface="+mj-lt"/>
              <a:buAutoNum type="alphaUcPeriod"/>
            </a:pPr>
            <a:r>
              <a:rPr lang="en-US" sz="2000" b="1" u="sng" dirty="0" smtClean="0">
                <a:latin typeface="Arial Narrow" panose="020B0606020202030204" pitchFamily="34" charset="0"/>
              </a:rPr>
              <a:t>Definition of Academic Freedom – Section E.10.2</a:t>
            </a:r>
            <a:endParaRPr lang="en-US" sz="2000" dirty="0">
              <a:latin typeface="Arial Narrow" panose="020B0606020202030204" pitchFamily="34" charset="0"/>
            </a:endParaRPr>
          </a:p>
        </p:txBody>
      </p:sp>
    </p:spTree>
    <p:extLst>
      <p:ext uri="{BB962C8B-B14F-4D97-AF65-F5344CB8AC3E}">
        <p14:creationId xmlns:p14="http://schemas.microsoft.com/office/powerpoint/2010/main" val="25905033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a:latin typeface="Arial Narrow" panose="020B0606020202030204" pitchFamily="34" charset="0"/>
              </a:rPr>
              <a:t>Questions that will help us continue this effort of </a:t>
            </a:r>
            <a:r>
              <a:rPr lang="en-US" sz="4000" dirty="0" smtClean="0">
                <a:latin typeface="Arial Narrow" panose="020B0606020202030204" pitchFamily="34" charset="0"/>
              </a:rPr>
              <a:t>innovation: </a:t>
            </a:r>
            <a:endParaRPr lang="en-US" sz="4000" dirty="0">
              <a:latin typeface="Arial Narrow" panose="020B0606020202030204" pitchFamily="34" charset="0"/>
            </a:endParaRPr>
          </a:p>
        </p:txBody>
      </p:sp>
      <p:sp>
        <p:nvSpPr>
          <p:cNvPr id="5" name="Content Placeholder 4"/>
          <p:cNvSpPr>
            <a:spLocks noGrp="1"/>
          </p:cNvSpPr>
          <p:nvPr>
            <p:ph idx="4294967295"/>
          </p:nvPr>
        </p:nvSpPr>
        <p:spPr>
          <a:xfrm>
            <a:off x="202406" y="1295400"/>
            <a:ext cx="8739188" cy="6629400"/>
          </a:xfrm>
        </p:spPr>
        <p:txBody>
          <a:bodyPr/>
          <a:lstStyle/>
          <a:p>
            <a:pPr marL="514350" indent="-514350">
              <a:lnSpc>
                <a:spcPct val="110000"/>
              </a:lnSpc>
              <a:buFont typeface="+mj-lt"/>
              <a:buAutoNum type="arabicPeriod" startAt="3"/>
            </a:pPr>
            <a:r>
              <a:rPr lang="en-US" sz="2800" dirty="0" smtClean="0">
                <a:latin typeface="Arial Narrow" panose="020B0606020202030204" pitchFamily="34" charset="0"/>
              </a:rPr>
              <a:t>How do we provide for the future of the University, the Success of our students, by acknowledging the link between students’ learning environments and faculty’s work environments?</a:t>
            </a:r>
          </a:p>
          <a:p>
            <a:pPr marL="0" indent="0">
              <a:lnSpc>
                <a:spcPct val="110000"/>
              </a:lnSpc>
              <a:buNone/>
            </a:pPr>
            <a:endParaRPr lang="en-US" sz="1600" dirty="0" smtClean="0">
              <a:latin typeface="Arial Narrow" panose="020B0606020202030204" pitchFamily="34" charset="0"/>
            </a:endParaRPr>
          </a:p>
          <a:p>
            <a:pPr marL="514350" indent="-514350">
              <a:lnSpc>
                <a:spcPct val="110000"/>
              </a:lnSpc>
              <a:buFont typeface="+mj-lt"/>
              <a:buAutoNum type="arabicPeriod" startAt="4"/>
            </a:pPr>
            <a:r>
              <a:rPr lang="en-US" sz="2800" dirty="0" smtClean="0">
                <a:latin typeface="Arial Narrow" panose="020B0606020202030204" pitchFamily="34" charset="0"/>
              </a:rPr>
              <a:t>How do we ensure NTT Faculty’s </a:t>
            </a:r>
          </a:p>
          <a:p>
            <a:pPr marL="0" indent="0" algn="ctr">
              <a:buNone/>
            </a:pPr>
            <a:r>
              <a:rPr lang="en-US" sz="2800" b="1" dirty="0" smtClean="0">
                <a:latin typeface="Arial Narrow" panose="020B0606020202030204" pitchFamily="34" charset="0"/>
              </a:rPr>
              <a:t>Rights, Representation, Recognition, Resources, Remuneration, and Respect</a:t>
            </a:r>
            <a:r>
              <a:rPr lang="en-US" sz="2800" dirty="0" smtClean="0">
                <a:latin typeface="Arial Narrow" panose="020B0606020202030204" pitchFamily="34" charset="0"/>
              </a:rPr>
              <a:t> </a:t>
            </a:r>
            <a:r>
              <a:rPr lang="en-US" sz="2000" dirty="0" smtClean="0">
                <a:latin typeface="Arial Narrow" panose="020B0606020202030204" pitchFamily="34" charset="0"/>
              </a:rPr>
              <a:t>(6 R’s (2006))</a:t>
            </a:r>
          </a:p>
          <a:p>
            <a:pPr marL="571500" indent="0">
              <a:spcBef>
                <a:spcPts val="1200"/>
              </a:spcBef>
              <a:buNone/>
            </a:pPr>
            <a:r>
              <a:rPr lang="en-US" sz="2800" dirty="0" smtClean="0">
                <a:latin typeface="Arial Narrow" panose="020B0606020202030204" pitchFamily="34" charset="0"/>
              </a:rPr>
              <a:t>in </a:t>
            </a:r>
            <a:r>
              <a:rPr lang="en-US" sz="2800" b="1" i="1" dirty="0" smtClean="0">
                <a:latin typeface="Arial Narrow" panose="020B0606020202030204" pitchFamily="34" charset="0"/>
              </a:rPr>
              <a:t>long-term and meaningful ways </a:t>
            </a:r>
            <a:r>
              <a:rPr lang="en-US" sz="2800" dirty="0" smtClean="0">
                <a:latin typeface="Arial Narrow" panose="020B0606020202030204" pitchFamily="34" charset="0"/>
              </a:rPr>
              <a:t>that shape the culture for the good and endure the transitions in leadership and management of - Dept. Heads, Deans, or Upper Administration Officials?</a:t>
            </a:r>
          </a:p>
        </p:txBody>
      </p:sp>
    </p:spTree>
    <p:extLst>
      <p:ext uri="{BB962C8B-B14F-4D97-AF65-F5344CB8AC3E}">
        <p14:creationId xmlns:p14="http://schemas.microsoft.com/office/powerpoint/2010/main" val="30030584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6530134"/>
              </p:ext>
            </p:extLst>
          </p:nvPr>
        </p:nvGraphicFramePr>
        <p:xfrm>
          <a:off x="990600" y="1981200"/>
          <a:ext cx="5126560" cy="3746500"/>
        </p:xfrm>
        <a:graphic>
          <a:graphicData uri="http://schemas.openxmlformats.org/drawingml/2006/table">
            <a:tbl>
              <a:tblPr firstRow="1" firstCol="1" bandRow="1">
                <a:tableStyleId>{5C22544A-7EE6-4342-B048-85BDC9FD1C3A}</a:tableStyleId>
              </a:tblPr>
              <a:tblGrid>
                <a:gridCol w="2744008"/>
                <a:gridCol w="2382552"/>
              </a:tblGrid>
              <a:tr h="349250">
                <a:tc>
                  <a:txBody>
                    <a:bodyPr/>
                    <a:lstStyle/>
                    <a:p>
                      <a:pPr marL="0" marR="0">
                        <a:spcBef>
                          <a:spcPts val="300"/>
                        </a:spcBef>
                        <a:spcAft>
                          <a:spcPts val="0"/>
                        </a:spcAft>
                      </a:pPr>
                      <a:r>
                        <a:rPr lang="en-US" sz="1100" dirty="0">
                          <a:solidFill>
                            <a:schemeClr val="tx1"/>
                          </a:solidFill>
                          <a:effectLst/>
                        </a:rPr>
                        <a:t>Representing</a:t>
                      </a:r>
                      <a:endParaRPr lang="en-US" sz="16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solidFill>
                            <a:schemeClr val="tx1"/>
                          </a:solidFill>
                          <a:effectLst/>
                        </a:rPr>
                        <a:t>Member</a:t>
                      </a:r>
                      <a:endParaRPr lang="en-US" sz="16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dirty="0">
                          <a:solidFill>
                            <a:schemeClr val="tx1"/>
                          </a:solidFill>
                          <a:effectLst/>
                        </a:rPr>
                        <a:t>Agricultural Sciences</a:t>
                      </a:r>
                      <a:endParaRPr lang="en-US" sz="16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Suellen Melzer-Drinnen  </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a:solidFill>
                            <a:schemeClr val="tx1"/>
                          </a:solidFill>
                          <a:effectLst/>
                        </a:rPr>
                        <a:t>Business</a:t>
                      </a:r>
                      <a:endParaRPr lang="en-US" sz="16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Jenny Morse</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dirty="0">
                          <a:solidFill>
                            <a:schemeClr val="tx1"/>
                          </a:solidFill>
                          <a:effectLst/>
                        </a:rPr>
                        <a:t>Engineering</a:t>
                      </a:r>
                      <a:endParaRPr lang="en-US" sz="16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Steven Schaeffer</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a:solidFill>
                            <a:schemeClr val="tx1"/>
                          </a:solidFill>
                          <a:effectLst/>
                        </a:rPr>
                        <a:t>Health &amp; Human Sciences</a:t>
                      </a:r>
                      <a:endParaRPr lang="en-US" sz="16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Jennifer Aberle</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a:solidFill>
                            <a:schemeClr val="tx1"/>
                          </a:solidFill>
                          <a:effectLst/>
                        </a:rPr>
                        <a:t>Liberal Arts</a:t>
                      </a:r>
                      <a:endParaRPr lang="en-US" sz="16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Natalie Barnes</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dirty="0">
                          <a:solidFill>
                            <a:schemeClr val="tx1"/>
                          </a:solidFill>
                          <a:effectLst/>
                        </a:rPr>
                        <a:t>Natural Resources</a:t>
                      </a:r>
                      <a:endParaRPr lang="en-US" sz="16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Natalie Ooi</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a:solidFill>
                            <a:schemeClr val="tx1"/>
                          </a:solidFill>
                          <a:effectLst/>
                        </a:rPr>
                        <a:t>Natural Sciences</a:t>
                      </a:r>
                      <a:endParaRPr lang="en-US" sz="16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Joseph DiVerdi</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254000">
                <a:tc>
                  <a:txBody>
                    <a:bodyPr/>
                    <a:lstStyle/>
                    <a:p>
                      <a:pPr marL="0" marR="0">
                        <a:spcBef>
                          <a:spcPts val="300"/>
                        </a:spcBef>
                        <a:spcAft>
                          <a:spcPts val="0"/>
                        </a:spcAft>
                      </a:pPr>
                      <a:r>
                        <a:rPr lang="en-US" sz="1100">
                          <a:solidFill>
                            <a:schemeClr val="tx1"/>
                          </a:solidFill>
                          <a:effectLst/>
                        </a:rPr>
                        <a:t>Vet Med &amp; Biomedical Sciences</a:t>
                      </a:r>
                      <a:endParaRPr lang="en-US" sz="16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OPEN</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a:solidFill>
                            <a:schemeClr val="tx1"/>
                          </a:solidFill>
                          <a:effectLst/>
                        </a:rPr>
                        <a:t>Regular Faculty</a:t>
                      </a:r>
                      <a:endParaRPr lang="en-US" sz="160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a:effectLst/>
                        </a:rPr>
                        <a:t>Sue Doe</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349250">
                <a:tc>
                  <a:txBody>
                    <a:bodyPr/>
                    <a:lstStyle/>
                    <a:p>
                      <a:pPr marL="0" marR="0">
                        <a:spcBef>
                          <a:spcPts val="300"/>
                        </a:spcBef>
                        <a:spcAft>
                          <a:spcPts val="0"/>
                        </a:spcAft>
                      </a:pPr>
                      <a:r>
                        <a:rPr lang="en-US" sz="1100" dirty="0">
                          <a:solidFill>
                            <a:schemeClr val="tx1"/>
                          </a:solidFill>
                          <a:effectLst/>
                        </a:rPr>
                        <a:t>Regular Faculty</a:t>
                      </a:r>
                      <a:endParaRPr lang="en-US" sz="1600"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300"/>
                        </a:spcBef>
                        <a:spcAft>
                          <a:spcPts val="0"/>
                        </a:spcAft>
                      </a:pPr>
                      <a:r>
                        <a:rPr lang="en-US" sz="1100" dirty="0">
                          <a:effectLst/>
                        </a:rPr>
                        <a:t>David Greene</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4"/>
          <p:cNvSpPr/>
          <p:nvPr/>
        </p:nvSpPr>
        <p:spPr>
          <a:xfrm>
            <a:off x="1306830" y="609600"/>
            <a:ext cx="4572000" cy="923330"/>
          </a:xfrm>
          <a:prstGeom prst="rect">
            <a:avLst/>
          </a:prstGeom>
        </p:spPr>
        <p:txBody>
          <a:bodyPr>
            <a:spAutoFit/>
          </a:bodyPr>
          <a:lstStyle/>
          <a:p>
            <a:r>
              <a:rPr lang="en-US" dirty="0">
                <a:latin typeface="Arial Narrow" panose="020B0606020202030204" pitchFamily="34" charset="0"/>
              </a:rPr>
              <a:t>Thank you ~</a:t>
            </a:r>
            <a:br>
              <a:rPr lang="en-US" dirty="0">
                <a:latin typeface="Arial Narrow" panose="020B0606020202030204" pitchFamily="34" charset="0"/>
              </a:rPr>
            </a:br>
            <a:r>
              <a:rPr lang="en-US" dirty="0">
                <a:latin typeface="Arial Narrow" panose="020B0606020202030204" pitchFamily="34" charset="0"/>
              </a:rPr>
              <a:t/>
            </a:r>
            <a:br>
              <a:rPr lang="en-US" dirty="0">
                <a:latin typeface="Arial Narrow" panose="020B0606020202030204" pitchFamily="34" charset="0"/>
              </a:rPr>
            </a:br>
            <a:r>
              <a:rPr lang="en-US" dirty="0">
                <a:latin typeface="Arial Narrow" panose="020B0606020202030204" pitchFamily="34" charset="0"/>
              </a:rPr>
              <a:t>Committee on Non-Tenure-Track Faculty : </a:t>
            </a:r>
            <a:endParaRPr lang="en-US" dirty="0"/>
          </a:p>
        </p:txBody>
      </p:sp>
    </p:spTree>
    <p:extLst>
      <p:ext uri="{BB962C8B-B14F-4D97-AF65-F5344CB8AC3E}">
        <p14:creationId xmlns:p14="http://schemas.microsoft.com/office/powerpoint/2010/main" val="165119924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OTLSHAPE_TB_00000000000000000000000000000000_LeftEndCaps"/>
          <p:cNvSpPr txBox="1"/>
          <p:nvPr>
            <p:custDataLst>
              <p:tags r:id="rId2"/>
            </p:custDataLst>
          </p:nvPr>
        </p:nvSpPr>
        <p:spPr>
          <a:xfrm>
            <a:off x="0" y="3076917"/>
            <a:ext cx="736600" cy="323165"/>
          </a:xfrm>
          <a:prstGeom prst="rect">
            <a:avLst/>
          </a:prstGeom>
          <a:noFill/>
        </p:spPr>
        <p:txBody>
          <a:bodyPr vert="horz" wrap="square" lIns="0" tIns="0" rIns="0" bIns="0" rtlCol="0" anchor="ctr" anchorCtr="0">
            <a:spAutoFit/>
          </a:bodyPr>
          <a:lstStyle/>
          <a:p>
            <a:pPr algn="ctr"/>
            <a:r>
              <a:rPr lang="en-US" sz="2100" b="1" spc="-22" dirty="0" smtClean="0">
                <a:solidFill>
                  <a:srgbClr val="C0504D"/>
                </a:solidFill>
                <a:latin typeface="Calibri" panose="020F0502020204030204" pitchFamily="34" charset="0"/>
              </a:rPr>
              <a:t>2006</a:t>
            </a:r>
            <a:endParaRPr lang="en-US" sz="2100" b="1" spc="-22" dirty="0">
              <a:solidFill>
                <a:srgbClr val="C0504D"/>
              </a:solidFill>
              <a:latin typeface="Calibri" panose="020F0502020204030204" pitchFamily="34" charset="0"/>
            </a:endParaRPr>
          </a:p>
        </p:txBody>
      </p:sp>
      <p:sp>
        <p:nvSpPr>
          <p:cNvPr id="826" name="OTLSHAPE_TB_00000000000000000000000000000000_RightEndCaps"/>
          <p:cNvSpPr txBox="1"/>
          <p:nvPr>
            <p:custDataLst>
              <p:tags r:id="rId3"/>
            </p:custDataLst>
          </p:nvPr>
        </p:nvSpPr>
        <p:spPr>
          <a:xfrm>
            <a:off x="8412500" y="3076917"/>
            <a:ext cx="731499" cy="323165"/>
          </a:xfrm>
          <a:prstGeom prst="rect">
            <a:avLst/>
          </a:prstGeom>
          <a:noFill/>
        </p:spPr>
        <p:txBody>
          <a:bodyPr vert="horz" wrap="square" lIns="0" tIns="0" rIns="0" bIns="0" rtlCol="0" anchor="ctr" anchorCtr="0">
            <a:spAutoFit/>
          </a:bodyPr>
          <a:lstStyle/>
          <a:p>
            <a:pPr algn="ctr"/>
            <a:r>
              <a:rPr lang="en-US" sz="2100" b="1" spc="-22" dirty="0" smtClean="0">
                <a:solidFill>
                  <a:srgbClr val="C0504D"/>
                </a:solidFill>
                <a:latin typeface="Calibri" panose="020F0502020204030204" pitchFamily="34" charset="0"/>
              </a:rPr>
              <a:t>2010</a:t>
            </a:r>
            <a:endParaRPr lang="en-US" sz="2100" b="1" spc="-22" dirty="0">
              <a:solidFill>
                <a:srgbClr val="C0504D"/>
              </a:solidFill>
              <a:latin typeface="Calibri" panose="020F0502020204030204" pitchFamily="34" charset="0"/>
            </a:endParaRPr>
          </a:p>
        </p:txBody>
      </p:sp>
      <p:sp>
        <p:nvSpPr>
          <p:cNvPr id="827" name="OTLSHAPE_TB_00000000000000000000000000000000_ScaleContainer"/>
          <p:cNvSpPr/>
          <p:nvPr>
            <p:custDataLst>
              <p:tags r:id="rId4"/>
            </p:custDataLst>
          </p:nvPr>
        </p:nvSpPr>
        <p:spPr bwMode="auto">
          <a:xfrm>
            <a:off x="858499" y="3048000"/>
            <a:ext cx="7429500" cy="381000"/>
          </a:xfrm>
          <a:prstGeom prst="rect">
            <a:avLst/>
          </a:prstGeom>
          <a:gradFill flip="none" rotWithShape="1">
            <a:gsLst>
              <a:gs pos="0">
                <a:srgbClr val="1F497D"/>
              </a:gs>
              <a:gs pos="0">
                <a:srgbClr val="1F497D"/>
              </a:gs>
            </a:gsLst>
            <a:lin ang="5400000" scaled="1"/>
            <a:tileRect/>
          </a:gradFill>
          <a:ln w="9525" cap="flat" cmpd="sng" algn="ctr">
            <a:noFill/>
            <a:prstDash val="solid"/>
            <a:round/>
            <a:headEnd type="none" w="med" len="med"/>
            <a:tailEnd type="none" w="med" len="me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28" name="OTLSHAPE_TB_00000000000000000000000000000000_ElapsedTime" hidden="1"/>
          <p:cNvSpPr/>
          <p:nvPr>
            <p:custDataLst>
              <p:tags r:id="rId5"/>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29" name="OTLSHAPE_TB_00000000000000000000000000000000_TodayMarkerShape" hidden="1"/>
          <p:cNvSpPr/>
          <p:nvPr>
            <p:custDataLst>
              <p:tags r:id="rId6"/>
            </p:custDataLst>
          </p:nvPr>
        </p:nvSpPr>
        <p:spPr bwMode="auto">
          <a:xfrm>
            <a:off x="16279075" y="3429000"/>
            <a:ext cx="108856" cy="127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30" name="OTLSHAPE_TB_00000000000000000000000000000000_TodayMarkerText" hidden="1"/>
          <p:cNvSpPr txBox="1"/>
          <p:nvPr>
            <p:custDataLst>
              <p:tags r:id="rId7"/>
            </p:custDataLst>
          </p:nvPr>
        </p:nvSpPr>
        <p:spPr>
          <a:xfrm>
            <a:off x="16333502" y="3556000"/>
            <a:ext cx="0" cy="923330"/>
          </a:xfrm>
          <a:prstGeom prst="rect">
            <a:avLst/>
          </a:prstGeom>
          <a:noFill/>
        </p:spPr>
        <p:txBody>
          <a:bodyPr vert="horz" wrap="square" lIns="0" tIns="0" rIns="0" bIns="0" rtlCol="0" anchor="ctr" anchorCtr="0">
            <a:spAutoFit/>
          </a:bodyPr>
          <a:lstStyle/>
          <a:p>
            <a:pPr algn="ctr"/>
            <a:r>
              <a:rPr lang="en-US" sz="1200" dirty="0" smtClean="0">
                <a:solidFill>
                  <a:schemeClr val="dk1"/>
                </a:solidFill>
                <a:latin typeface="Calibri" panose="020F0502020204030204" pitchFamily="34" charset="0"/>
              </a:rPr>
              <a:t>Today</a:t>
            </a:r>
            <a:endParaRPr lang="en-US" sz="1200" dirty="0">
              <a:solidFill>
                <a:schemeClr val="dk1"/>
              </a:solidFill>
              <a:latin typeface="Calibri" panose="020F0502020204030204" pitchFamily="34" charset="0"/>
            </a:endParaRPr>
          </a:p>
        </p:txBody>
      </p:sp>
      <p:sp>
        <p:nvSpPr>
          <p:cNvPr id="831" name="OTLSHAPE_TB_00000000000000000000000000000000_TimescaleInterval1"/>
          <p:cNvSpPr txBox="1"/>
          <p:nvPr>
            <p:custDataLst>
              <p:tags r:id="rId8"/>
            </p:custDataLst>
          </p:nvPr>
        </p:nvSpPr>
        <p:spPr>
          <a:xfrm>
            <a:off x="921999" y="3145473"/>
            <a:ext cx="2286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Oct</a:t>
            </a:r>
            <a:endParaRPr lang="en-US" sz="1200" spc="-4" dirty="0">
              <a:solidFill>
                <a:schemeClr val="lt1"/>
              </a:solidFill>
              <a:latin typeface="Calibri" panose="020F0502020204030204" pitchFamily="34" charset="0"/>
            </a:endParaRPr>
          </a:p>
        </p:txBody>
      </p:sp>
      <p:cxnSp>
        <p:nvCxnSpPr>
          <p:cNvPr id="832" name="OTLSHAPE_TB_00000000000000000000000000000000_Separator1"/>
          <p:cNvCxnSpPr/>
          <p:nvPr>
            <p:custDataLst>
              <p:tags r:id="rId9"/>
            </p:custDataLst>
          </p:nvPr>
        </p:nvCxnSpPr>
        <p:spPr bwMode="auto">
          <a:xfrm>
            <a:off x="1803093"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3" name="OTLSHAPE_TB_00000000000000000000000000000000_TimescaleInterval2"/>
          <p:cNvSpPr txBox="1"/>
          <p:nvPr>
            <p:custDataLst>
              <p:tags r:id="rId10"/>
            </p:custDataLst>
          </p:nvPr>
        </p:nvSpPr>
        <p:spPr>
          <a:xfrm>
            <a:off x="1866593"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Apr
2007</a:t>
            </a:r>
            <a:endParaRPr lang="en-US" sz="1200" spc="-26" dirty="0">
              <a:solidFill>
                <a:schemeClr val="lt1"/>
              </a:solidFill>
              <a:latin typeface="Calibri" panose="020F0502020204030204" pitchFamily="34" charset="0"/>
            </a:endParaRPr>
          </a:p>
        </p:txBody>
      </p:sp>
      <p:cxnSp>
        <p:nvCxnSpPr>
          <p:cNvPr id="834" name="OTLSHAPE_TB_00000000000000000000000000000000_Separator2"/>
          <p:cNvCxnSpPr/>
          <p:nvPr>
            <p:custDataLst>
              <p:tags r:id="rId11"/>
            </p:custDataLst>
          </p:nvPr>
        </p:nvCxnSpPr>
        <p:spPr bwMode="auto">
          <a:xfrm>
            <a:off x="2752878"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5" name="OTLSHAPE_TB_00000000000000000000000000000000_TimescaleInterval3"/>
          <p:cNvSpPr txBox="1"/>
          <p:nvPr>
            <p:custDataLst>
              <p:tags r:id="rId12"/>
            </p:custDataLst>
          </p:nvPr>
        </p:nvSpPr>
        <p:spPr>
          <a:xfrm>
            <a:off x="2816378" y="3145473"/>
            <a:ext cx="2286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Oct</a:t>
            </a:r>
            <a:endParaRPr lang="en-US" sz="1200" spc="-4" dirty="0">
              <a:solidFill>
                <a:schemeClr val="lt1"/>
              </a:solidFill>
              <a:latin typeface="Calibri" panose="020F0502020204030204" pitchFamily="34" charset="0"/>
            </a:endParaRPr>
          </a:p>
        </p:txBody>
      </p:sp>
      <p:cxnSp>
        <p:nvCxnSpPr>
          <p:cNvPr id="836" name="OTLSHAPE_TB_00000000000000000000000000000000_Separator3"/>
          <p:cNvCxnSpPr/>
          <p:nvPr>
            <p:custDataLst>
              <p:tags r:id="rId13"/>
            </p:custDataLst>
          </p:nvPr>
        </p:nvCxnSpPr>
        <p:spPr bwMode="auto">
          <a:xfrm>
            <a:off x="3702662"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7" name="OTLSHAPE_TB_00000000000000000000000000000000_TimescaleInterval4"/>
          <p:cNvSpPr txBox="1"/>
          <p:nvPr>
            <p:custDataLst>
              <p:tags r:id="rId14"/>
            </p:custDataLst>
          </p:nvPr>
        </p:nvSpPr>
        <p:spPr>
          <a:xfrm>
            <a:off x="3766162"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Apr
2008</a:t>
            </a:r>
            <a:endParaRPr lang="en-US" sz="1200" spc="-26" dirty="0">
              <a:solidFill>
                <a:schemeClr val="lt1"/>
              </a:solidFill>
              <a:latin typeface="Calibri" panose="020F0502020204030204" pitchFamily="34" charset="0"/>
            </a:endParaRPr>
          </a:p>
        </p:txBody>
      </p:sp>
      <p:cxnSp>
        <p:nvCxnSpPr>
          <p:cNvPr id="838" name="OTLSHAPE_TB_00000000000000000000000000000000_Separator4"/>
          <p:cNvCxnSpPr/>
          <p:nvPr>
            <p:custDataLst>
              <p:tags r:id="rId15"/>
            </p:custDataLst>
          </p:nvPr>
        </p:nvCxnSpPr>
        <p:spPr bwMode="auto">
          <a:xfrm>
            <a:off x="4652446"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9" name="OTLSHAPE_TB_00000000000000000000000000000000_TimescaleInterval5"/>
          <p:cNvSpPr txBox="1"/>
          <p:nvPr>
            <p:custDataLst>
              <p:tags r:id="rId16"/>
            </p:custDataLst>
          </p:nvPr>
        </p:nvSpPr>
        <p:spPr>
          <a:xfrm>
            <a:off x="4715946" y="3145473"/>
            <a:ext cx="2286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Oct</a:t>
            </a:r>
            <a:endParaRPr lang="en-US" sz="1200" spc="-4" dirty="0">
              <a:solidFill>
                <a:schemeClr val="lt1"/>
              </a:solidFill>
              <a:latin typeface="Calibri" panose="020F0502020204030204" pitchFamily="34" charset="0"/>
            </a:endParaRPr>
          </a:p>
        </p:txBody>
      </p:sp>
      <p:cxnSp>
        <p:nvCxnSpPr>
          <p:cNvPr id="840" name="OTLSHAPE_TB_00000000000000000000000000000000_Separator5"/>
          <p:cNvCxnSpPr/>
          <p:nvPr>
            <p:custDataLst>
              <p:tags r:id="rId17"/>
            </p:custDataLst>
          </p:nvPr>
        </p:nvCxnSpPr>
        <p:spPr bwMode="auto">
          <a:xfrm>
            <a:off x="5597041"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41" name="OTLSHAPE_TB_00000000000000000000000000000000_TimescaleInterval6"/>
          <p:cNvSpPr txBox="1"/>
          <p:nvPr>
            <p:custDataLst>
              <p:tags r:id="rId18"/>
            </p:custDataLst>
          </p:nvPr>
        </p:nvSpPr>
        <p:spPr>
          <a:xfrm>
            <a:off x="5660541"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Apr
2009</a:t>
            </a:r>
            <a:endParaRPr lang="en-US" sz="1200" spc="-26" dirty="0">
              <a:solidFill>
                <a:schemeClr val="lt1"/>
              </a:solidFill>
              <a:latin typeface="Calibri" panose="020F0502020204030204" pitchFamily="34" charset="0"/>
            </a:endParaRPr>
          </a:p>
        </p:txBody>
      </p:sp>
      <p:cxnSp>
        <p:nvCxnSpPr>
          <p:cNvPr id="842" name="OTLSHAPE_TB_00000000000000000000000000000000_Separator6"/>
          <p:cNvCxnSpPr/>
          <p:nvPr>
            <p:custDataLst>
              <p:tags r:id="rId19"/>
            </p:custDataLst>
          </p:nvPr>
        </p:nvCxnSpPr>
        <p:spPr bwMode="auto">
          <a:xfrm>
            <a:off x="6546825"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43" name="OTLSHAPE_TB_00000000000000000000000000000000_TimescaleInterval7"/>
          <p:cNvSpPr txBox="1"/>
          <p:nvPr>
            <p:custDataLst>
              <p:tags r:id="rId20"/>
            </p:custDataLst>
          </p:nvPr>
        </p:nvSpPr>
        <p:spPr>
          <a:xfrm>
            <a:off x="6610325" y="3145473"/>
            <a:ext cx="2286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Oct</a:t>
            </a:r>
            <a:endParaRPr lang="en-US" sz="1200" spc="-4" dirty="0">
              <a:solidFill>
                <a:schemeClr val="lt1"/>
              </a:solidFill>
              <a:latin typeface="Calibri" panose="020F0502020204030204" pitchFamily="34" charset="0"/>
            </a:endParaRPr>
          </a:p>
        </p:txBody>
      </p:sp>
      <p:cxnSp>
        <p:nvCxnSpPr>
          <p:cNvPr id="844" name="OTLSHAPE_TB_00000000000000000000000000000000_Separator7"/>
          <p:cNvCxnSpPr/>
          <p:nvPr>
            <p:custDataLst>
              <p:tags r:id="rId21"/>
            </p:custDataLst>
          </p:nvPr>
        </p:nvCxnSpPr>
        <p:spPr bwMode="auto">
          <a:xfrm>
            <a:off x="7491419"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45" name="OTLSHAPE_TB_00000000000000000000000000000000_TimescaleInterval8"/>
          <p:cNvSpPr txBox="1"/>
          <p:nvPr>
            <p:custDataLst>
              <p:tags r:id="rId22"/>
            </p:custDataLst>
          </p:nvPr>
        </p:nvSpPr>
        <p:spPr>
          <a:xfrm>
            <a:off x="7554919"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Apr
2010</a:t>
            </a:r>
            <a:endParaRPr lang="en-US" sz="1200" spc="-26" dirty="0">
              <a:solidFill>
                <a:schemeClr val="lt1"/>
              </a:solidFill>
              <a:latin typeface="Calibri" panose="020F0502020204030204" pitchFamily="34" charset="0"/>
            </a:endParaRPr>
          </a:p>
        </p:txBody>
      </p:sp>
      <p:sp>
        <p:nvSpPr>
          <p:cNvPr id="846" name="OTLSHAPE_M_1e43de840f30478486376ee43e64386e_Title"/>
          <p:cNvSpPr txBox="1"/>
          <p:nvPr>
            <p:custDataLst>
              <p:tags r:id="rId23"/>
            </p:custDataLst>
          </p:nvPr>
        </p:nvSpPr>
        <p:spPr>
          <a:xfrm>
            <a:off x="192946" y="1245766"/>
            <a:ext cx="1473200" cy="1231106"/>
          </a:xfrm>
          <a:prstGeom prst="rect">
            <a:avLst/>
          </a:prstGeom>
          <a:noFill/>
        </p:spPr>
        <p:txBody>
          <a:bodyPr vert="horz" wrap="square" lIns="0" tIns="0" rIns="0" bIns="0" rtlCol="0" anchor="ctr" anchorCtr="0">
            <a:spAutoFit/>
          </a:bodyPr>
          <a:lstStyle/>
          <a:p>
            <a:r>
              <a:rPr lang="en-US" sz="2000" b="1" dirty="0" smtClean="0">
                <a:solidFill>
                  <a:schemeClr val="dk1"/>
                </a:solidFill>
                <a:latin typeface="Calibri" panose="020F0502020204030204" pitchFamily="34" charset="0"/>
              </a:rPr>
              <a:t>1st Campus Equity Week Presentations held CSU </a:t>
            </a:r>
            <a:endParaRPr lang="en-US" sz="2000" b="1" dirty="0">
              <a:solidFill>
                <a:schemeClr val="dk1"/>
              </a:solidFill>
              <a:latin typeface="Calibri" panose="020F0502020204030204" pitchFamily="34" charset="0"/>
            </a:endParaRPr>
          </a:p>
        </p:txBody>
      </p:sp>
      <p:sp>
        <p:nvSpPr>
          <p:cNvPr id="848" name="OTLSHAPE_M_1e43de840f30478486376ee43e64386e_Shape"/>
          <p:cNvSpPr/>
          <p:nvPr>
            <p:custDataLst>
              <p:tags r:id="rId24"/>
            </p:custDataLst>
          </p:nvPr>
        </p:nvSpPr>
        <p:spPr bwMode="auto">
          <a:xfrm flipV="1">
            <a:off x="707349" y="2493858"/>
            <a:ext cx="444395" cy="617642"/>
          </a:xfrm>
          <a:prstGeom prst="triangle">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49" name="OTLSHAPE_M_f984661ad1144a1686cc2f43efff1306_Title"/>
          <p:cNvSpPr txBox="1"/>
          <p:nvPr>
            <p:custDataLst>
              <p:tags r:id="rId25"/>
            </p:custDataLst>
          </p:nvPr>
        </p:nvSpPr>
        <p:spPr>
          <a:xfrm>
            <a:off x="2440106" y="1187973"/>
            <a:ext cx="2540000" cy="1661993"/>
          </a:xfrm>
          <a:prstGeom prst="rect">
            <a:avLst/>
          </a:prstGeom>
          <a:noFill/>
        </p:spPr>
        <p:txBody>
          <a:bodyPr vert="horz" wrap="square" lIns="0" tIns="0" rIns="0" bIns="0" rtlCol="0" anchor="ctr" anchorCtr="0">
            <a:spAutoFit/>
          </a:bodyPr>
          <a:lstStyle/>
          <a:p>
            <a:r>
              <a:rPr lang="en-US" sz="2800" b="1" dirty="0" smtClean="0">
                <a:ln>
                  <a:solidFill>
                    <a:srgbClr val="FFFF00"/>
                  </a:solidFill>
                </a:ln>
                <a:solidFill>
                  <a:schemeClr val="dk1"/>
                </a:solidFill>
                <a:latin typeface="Calibri" panose="020F0502020204030204" pitchFamily="34" charset="0"/>
              </a:rPr>
              <a:t>64% </a:t>
            </a:r>
            <a:r>
              <a:rPr lang="en-US" sz="2000" b="1" dirty="0" smtClean="0">
                <a:solidFill>
                  <a:schemeClr val="dk1"/>
                </a:solidFill>
                <a:latin typeface="Calibri" panose="020F0502020204030204" pitchFamily="34" charset="0"/>
              </a:rPr>
              <a:t>of the Undergrad Credit Hours Taught by NTT Faculty Teaching &amp; Others off of the Tenure Track</a:t>
            </a:r>
            <a:endParaRPr lang="en-US" sz="2000" b="1" dirty="0">
              <a:solidFill>
                <a:schemeClr val="dk1"/>
              </a:solidFill>
              <a:latin typeface="Calibri" panose="020F0502020204030204" pitchFamily="34" charset="0"/>
            </a:endParaRPr>
          </a:p>
        </p:txBody>
      </p:sp>
      <p:sp>
        <p:nvSpPr>
          <p:cNvPr id="851" name="OTLSHAPE_M_f984661ad1144a1686cc2f43efff1306_Shape"/>
          <p:cNvSpPr/>
          <p:nvPr>
            <p:custDataLst>
              <p:tags r:id="rId26"/>
            </p:custDataLst>
          </p:nvPr>
        </p:nvSpPr>
        <p:spPr bwMode="auto">
          <a:xfrm flipV="1">
            <a:off x="3072436" y="2555412"/>
            <a:ext cx="401210" cy="556088"/>
          </a:xfrm>
          <a:prstGeom prst="triangle">
            <a:avLst/>
          </a:prstGeom>
          <a:solidFill>
            <a:srgbClr val="C4910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2" name="OTLSHAPE_M_51a9cb94bf9e4ee68edcceccc7f737d8_Title"/>
          <p:cNvSpPr txBox="1"/>
          <p:nvPr>
            <p:custDataLst>
              <p:tags r:id="rId27"/>
            </p:custDataLst>
          </p:nvPr>
        </p:nvSpPr>
        <p:spPr>
          <a:xfrm>
            <a:off x="6029800" y="1264747"/>
            <a:ext cx="2463800" cy="1107996"/>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Faculty Council approves the formation of the Advisory Committee on NTT Faculty</a:t>
            </a:r>
            <a:endParaRPr lang="en-US" b="1" dirty="0">
              <a:solidFill>
                <a:schemeClr val="dk1"/>
              </a:solidFill>
              <a:latin typeface="Calibri" panose="020F0502020204030204" pitchFamily="34" charset="0"/>
            </a:endParaRPr>
          </a:p>
        </p:txBody>
      </p:sp>
      <p:sp>
        <p:nvSpPr>
          <p:cNvPr id="853" name="OTLSHAPE_M_51a9cb94bf9e4ee68edcceccc7f737d8_Date"/>
          <p:cNvSpPr txBox="1"/>
          <p:nvPr>
            <p:custDataLst>
              <p:tags r:id="rId28"/>
            </p:custDataLst>
          </p:nvPr>
        </p:nvSpPr>
        <p:spPr>
          <a:xfrm>
            <a:off x="7204611" y="2677075"/>
            <a:ext cx="254000" cy="155025"/>
          </a:xfrm>
          <a:prstGeom prst="rect">
            <a:avLst/>
          </a:prstGeom>
          <a:noFill/>
        </p:spPr>
        <p:txBody>
          <a:bodyPr vert="horz" wrap="square" lIns="0" tIns="0" rIns="0" bIns="0" rtlCol="0" anchor="ctr" anchorCtr="0">
            <a:spAutoFit/>
          </a:bodyPr>
          <a:lstStyle/>
          <a:p>
            <a:pPr algn="ctr"/>
            <a:r>
              <a:rPr lang="en-US" sz="1000" dirty="0" smtClean="0">
                <a:solidFill>
                  <a:srgbClr val="1F497E"/>
                </a:solidFill>
                <a:latin typeface="Calibri" panose="020F0502020204030204" pitchFamily="34" charset="0"/>
              </a:rPr>
              <a:t>3/10</a:t>
            </a:r>
            <a:endParaRPr lang="en-US" sz="1000" dirty="0">
              <a:solidFill>
                <a:srgbClr val="1F497E"/>
              </a:solidFill>
              <a:latin typeface="Calibri" panose="020F0502020204030204" pitchFamily="34" charset="0"/>
            </a:endParaRPr>
          </a:p>
        </p:txBody>
      </p:sp>
      <p:sp>
        <p:nvSpPr>
          <p:cNvPr id="854" name="OTLSHAPE_M_51a9cb94bf9e4ee68edcceccc7f737d8_Shape"/>
          <p:cNvSpPr/>
          <p:nvPr>
            <p:custDataLst>
              <p:tags r:id="rId29"/>
            </p:custDataLst>
          </p:nvPr>
        </p:nvSpPr>
        <p:spPr bwMode="auto">
          <a:xfrm flipV="1">
            <a:off x="7010400" y="2555412"/>
            <a:ext cx="544519" cy="556088"/>
          </a:xfrm>
          <a:prstGeom prst="triangle">
            <a:avLst/>
          </a:prstGeom>
          <a:solidFill>
            <a:schemeClr val="bg1">
              <a:lumMod val="2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5" name="OTLSHAPE_M_e3c0a527087f49108568c9dd83a67aa5_Title"/>
          <p:cNvSpPr txBox="1"/>
          <p:nvPr>
            <p:custDataLst>
              <p:tags r:id="rId30"/>
            </p:custDataLst>
          </p:nvPr>
        </p:nvSpPr>
        <p:spPr>
          <a:xfrm>
            <a:off x="368300" y="3952068"/>
            <a:ext cx="2130124" cy="1846659"/>
          </a:xfrm>
          <a:prstGeom prst="rect">
            <a:avLst/>
          </a:prstGeom>
          <a:noFill/>
        </p:spPr>
        <p:txBody>
          <a:bodyPr vert="horz" wrap="square" lIns="0" tIns="0" rIns="0" bIns="0" rtlCol="0" anchor="ctr" anchorCtr="0">
            <a:spAutoFit/>
          </a:bodyPr>
          <a:lstStyle/>
          <a:p>
            <a:r>
              <a:rPr lang="en-US" sz="2000" b="1" dirty="0" smtClean="0">
                <a:solidFill>
                  <a:schemeClr val="dk1"/>
                </a:solidFill>
                <a:latin typeface="Calibri" panose="020F0502020204030204" pitchFamily="34" charset="0"/>
              </a:rPr>
              <a:t>Provost Approves the "6 R's" as Action Items to Improve the Working Conditions for NTT faculty</a:t>
            </a:r>
            <a:endParaRPr lang="en-US" sz="2000" b="1" dirty="0">
              <a:solidFill>
                <a:schemeClr val="dk1"/>
              </a:solidFill>
              <a:latin typeface="Calibri" panose="020F0502020204030204" pitchFamily="34" charset="0"/>
            </a:endParaRPr>
          </a:p>
        </p:txBody>
      </p:sp>
      <p:sp>
        <p:nvSpPr>
          <p:cNvPr id="857" name="OTLSHAPE_M_e3c0a527087f49108568c9dd83a67aa5_Shape"/>
          <p:cNvSpPr/>
          <p:nvPr>
            <p:custDataLst>
              <p:tags r:id="rId31"/>
            </p:custDataLst>
          </p:nvPr>
        </p:nvSpPr>
        <p:spPr bwMode="auto">
          <a:xfrm>
            <a:off x="1008892" y="3365500"/>
            <a:ext cx="515107" cy="612140"/>
          </a:xfrm>
          <a:prstGeom prst="triangle">
            <a:avLst/>
          </a:prstGeom>
          <a:solidFill>
            <a:srgbClr val="1AAA42"/>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8" name="OTLSHAPE_M_65e21abd03e44f94826257cf1c229e12_Title"/>
          <p:cNvSpPr txBox="1"/>
          <p:nvPr>
            <p:custDataLst>
              <p:tags r:id="rId32"/>
            </p:custDataLst>
          </p:nvPr>
        </p:nvSpPr>
        <p:spPr>
          <a:xfrm>
            <a:off x="4806925" y="3859734"/>
            <a:ext cx="1917700" cy="1846659"/>
          </a:xfrm>
          <a:prstGeom prst="rect">
            <a:avLst/>
          </a:prstGeom>
          <a:noFill/>
        </p:spPr>
        <p:txBody>
          <a:bodyPr vert="horz" wrap="square" lIns="0" tIns="0" rIns="0" bIns="0" rtlCol="0" anchor="ctr" anchorCtr="0">
            <a:spAutoFit/>
          </a:bodyPr>
          <a:lstStyle/>
          <a:p>
            <a:r>
              <a:rPr lang="en-US" sz="2000" b="1" dirty="0" smtClean="0">
                <a:solidFill>
                  <a:schemeClr val="dk1"/>
                </a:solidFill>
                <a:latin typeface="Calibri" panose="020F0502020204030204" pitchFamily="34" charset="0"/>
              </a:rPr>
              <a:t>Task Force proposes Advisory Committee to Faculty Council on NTT Faculty</a:t>
            </a:r>
            <a:endParaRPr lang="en-US" sz="2000" b="1" dirty="0">
              <a:solidFill>
                <a:schemeClr val="dk1"/>
              </a:solidFill>
              <a:latin typeface="Calibri" panose="020F0502020204030204" pitchFamily="34" charset="0"/>
            </a:endParaRPr>
          </a:p>
        </p:txBody>
      </p:sp>
      <p:sp>
        <p:nvSpPr>
          <p:cNvPr id="859" name="OTLSHAPE_M_65e21abd03e44f94826257cf1c229e12_Date"/>
          <p:cNvSpPr txBox="1"/>
          <p:nvPr>
            <p:custDataLst>
              <p:tags r:id="rId33"/>
            </p:custDataLst>
          </p:nvPr>
        </p:nvSpPr>
        <p:spPr>
          <a:xfrm>
            <a:off x="5382893" y="3644900"/>
            <a:ext cx="254000" cy="155025"/>
          </a:xfrm>
          <a:prstGeom prst="rect">
            <a:avLst/>
          </a:prstGeom>
          <a:noFill/>
        </p:spPr>
        <p:txBody>
          <a:bodyPr vert="horz" wrap="square" lIns="0" tIns="0" rIns="0" bIns="0" rtlCol="0" anchor="ctr" anchorCtr="0">
            <a:spAutoFit/>
          </a:bodyPr>
          <a:lstStyle/>
          <a:p>
            <a:pPr algn="ctr"/>
            <a:r>
              <a:rPr lang="en-US" sz="1000" dirty="0" smtClean="0">
                <a:solidFill>
                  <a:srgbClr val="1F497E"/>
                </a:solidFill>
                <a:latin typeface="Calibri" panose="020F0502020204030204" pitchFamily="34" charset="0"/>
              </a:rPr>
              <a:t>3/09</a:t>
            </a:r>
            <a:endParaRPr lang="en-US" sz="1000" dirty="0">
              <a:solidFill>
                <a:srgbClr val="1F497E"/>
              </a:solidFill>
              <a:latin typeface="Calibri" panose="020F0502020204030204" pitchFamily="34" charset="0"/>
            </a:endParaRPr>
          </a:p>
        </p:txBody>
      </p:sp>
      <p:sp>
        <p:nvSpPr>
          <p:cNvPr id="860" name="OTLSHAPE_M_65e21abd03e44f94826257cf1c229e12_Shape"/>
          <p:cNvSpPr/>
          <p:nvPr>
            <p:custDataLst>
              <p:tags r:id="rId34"/>
            </p:custDataLst>
          </p:nvPr>
        </p:nvSpPr>
        <p:spPr bwMode="auto">
          <a:xfrm>
            <a:off x="5296922" y="3331528"/>
            <a:ext cx="425942" cy="549015"/>
          </a:xfrm>
          <a:prstGeom prst="triangle">
            <a:avLst/>
          </a:prstGeom>
          <a:solidFill>
            <a:schemeClr val="accent1">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61" name="OTLSHAPE_M_52ca24aedb8942e4be6625b4de7c1057_Title"/>
          <p:cNvSpPr txBox="1"/>
          <p:nvPr>
            <p:custDataLst>
              <p:tags r:id="rId35"/>
            </p:custDataLst>
          </p:nvPr>
        </p:nvSpPr>
        <p:spPr>
          <a:xfrm>
            <a:off x="7341771" y="4015825"/>
            <a:ext cx="1866900" cy="1661993"/>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Advisory Committee on NTTF is Assembled (Committee on Non-Tenure-Track Faculty; CoNTTF)</a:t>
            </a:r>
            <a:endParaRPr lang="en-US" b="1" dirty="0">
              <a:solidFill>
                <a:schemeClr val="dk1"/>
              </a:solidFill>
              <a:latin typeface="Calibri" panose="020F0502020204030204" pitchFamily="34" charset="0"/>
            </a:endParaRPr>
          </a:p>
        </p:txBody>
      </p:sp>
      <p:sp>
        <p:nvSpPr>
          <p:cNvPr id="862" name="OTLSHAPE_M_52ca24aedb8942e4be6625b4de7c1057_Date"/>
          <p:cNvSpPr txBox="1"/>
          <p:nvPr>
            <p:custDataLst>
              <p:tags r:id="rId36"/>
            </p:custDataLst>
          </p:nvPr>
        </p:nvSpPr>
        <p:spPr>
          <a:xfrm>
            <a:off x="7998692" y="3644900"/>
            <a:ext cx="254000" cy="155025"/>
          </a:xfrm>
          <a:prstGeom prst="rect">
            <a:avLst/>
          </a:prstGeom>
          <a:noFill/>
        </p:spPr>
        <p:txBody>
          <a:bodyPr vert="horz" wrap="square" lIns="0" tIns="0" rIns="0" bIns="0" rtlCol="0" anchor="ctr" anchorCtr="0">
            <a:spAutoFit/>
          </a:bodyPr>
          <a:lstStyle/>
          <a:p>
            <a:pPr algn="ctr"/>
            <a:r>
              <a:rPr lang="en-US" sz="1000" dirty="0" smtClean="0">
                <a:solidFill>
                  <a:srgbClr val="1F497E"/>
                </a:solidFill>
                <a:latin typeface="Calibri" panose="020F0502020204030204" pitchFamily="34" charset="0"/>
              </a:rPr>
              <a:t>8/10</a:t>
            </a:r>
            <a:endParaRPr lang="en-US" sz="1000" dirty="0">
              <a:solidFill>
                <a:srgbClr val="1F497E"/>
              </a:solidFill>
              <a:latin typeface="Calibri" panose="020F0502020204030204" pitchFamily="34" charset="0"/>
            </a:endParaRPr>
          </a:p>
        </p:txBody>
      </p:sp>
      <p:sp>
        <p:nvSpPr>
          <p:cNvPr id="863" name="OTLSHAPE_M_52ca24aedb8942e4be6625b4de7c1057_Shape"/>
          <p:cNvSpPr/>
          <p:nvPr>
            <p:custDataLst>
              <p:tags r:id="rId37"/>
            </p:custDataLst>
          </p:nvPr>
        </p:nvSpPr>
        <p:spPr bwMode="auto">
          <a:xfrm>
            <a:off x="7885118" y="3429000"/>
            <a:ext cx="527381" cy="533400"/>
          </a:xfrm>
          <a:prstGeom prst="triangle">
            <a:avLst/>
          </a:prstGeom>
          <a:solidFill>
            <a:srgbClr val="6F3198"/>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41578155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OTLSHAPE_TB_00000000000000000000000000000000_LeftEndCaps"/>
          <p:cNvSpPr txBox="1"/>
          <p:nvPr>
            <p:custDataLst>
              <p:tags r:id="rId2"/>
            </p:custDataLst>
          </p:nvPr>
        </p:nvSpPr>
        <p:spPr>
          <a:xfrm>
            <a:off x="0" y="3084611"/>
            <a:ext cx="736600" cy="307777"/>
          </a:xfrm>
          <a:prstGeom prst="rect">
            <a:avLst/>
          </a:prstGeom>
          <a:noFill/>
        </p:spPr>
        <p:txBody>
          <a:bodyPr vert="horz" wrap="square" lIns="0" tIns="0" rIns="0" bIns="0" rtlCol="0" anchor="ctr" anchorCtr="0">
            <a:spAutoFit/>
          </a:bodyPr>
          <a:lstStyle/>
          <a:p>
            <a:pPr algn="ctr"/>
            <a:r>
              <a:rPr lang="en-US" sz="2000" b="1" spc="-22" dirty="0" smtClean="0">
                <a:solidFill>
                  <a:srgbClr val="C0504D"/>
                </a:solidFill>
                <a:latin typeface="Calibri" panose="020F0502020204030204" pitchFamily="34" charset="0"/>
              </a:rPr>
              <a:t>2010</a:t>
            </a:r>
            <a:endParaRPr lang="en-US" sz="2000" b="1" spc="-22" dirty="0">
              <a:solidFill>
                <a:srgbClr val="C0504D"/>
              </a:solidFill>
              <a:latin typeface="Calibri" panose="020F0502020204030204" pitchFamily="34" charset="0"/>
            </a:endParaRPr>
          </a:p>
        </p:txBody>
      </p:sp>
      <p:sp>
        <p:nvSpPr>
          <p:cNvPr id="817" name="OTLSHAPE_TB_00000000000000000000000000000000_RightEndCaps"/>
          <p:cNvSpPr txBox="1"/>
          <p:nvPr>
            <p:custDataLst>
              <p:tags r:id="rId3"/>
            </p:custDataLst>
          </p:nvPr>
        </p:nvSpPr>
        <p:spPr>
          <a:xfrm>
            <a:off x="8412500" y="3084611"/>
            <a:ext cx="731499" cy="307777"/>
          </a:xfrm>
          <a:prstGeom prst="rect">
            <a:avLst/>
          </a:prstGeom>
          <a:noFill/>
        </p:spPr>
        <p:txBody>
          <a:bodyPr vert="horz" wrap="square" lIns="0" tIns="0" rIns="0" bIns="0" rtlCol="0" anchor="ctr" anchorCtr="0">
            <a:spAutoFit/>
          </a:bodyPr>
          <a:lstStyle/>
          <a:p>
            <a:pPr algn="ctr"/>
            <a:r>
              <a:rPr lang="en-US" sz="2000" b="1" spc="-22" dirty="0" smtClean="0">
                <a:solidFill>
                  <a:srgbClr val="C0504D"/>
                </a:solidFill>
                <a:latin typeface="Calibri" panose="020F0502020204030204" pitchFamily="34" charset="0"/>
              </a:rPr>
              <a:t>2013</a:t>
            </a:r>
            <a:endParaRPr lang="en-US" sz="2000" b="1" spc="-22" dirty="0">
              <a:solidFill>
                <a:srgbClr val="C0504D"/>
              </a:solidFill>
              <a:latin typeface="Calibri" panose="020F0502020204030204" pitchFamily="34" charset="0"/>
            </a:endParaRPr>
          </a:p>
        </p:txBody>
      </p:sp>
      <p:sp>
        <p:nvSpPr>
          <p:cNvPr id="818" name="OTLSHAPE_TB_00000000000000000000000000000000_ScaleContainer"/>
          <p:cNvSpPr/>
          <p:nvPr>
            <p:custDataLst>
              <p:tags r:id="rId4"/>
            </p:custDataLst>
          </p:nvPr>
        </p:nvSpPr>
        <p:spPr bwMode="auto">
          <a:xfrm>
            <a:off x="858499" y="3048000"/>
            <a:ext cx="7429500" cy="381000"/>
          </a:xfrm>
          <a:prstGeom prst="rect">
            <a:avLst/>
          </a:prstGeom>
          <a:gradFill flip="none" rotWithShape="1">
            <a:gsLst>
              <a:gs pos="0">
                <a:srgbClr val="1F497D"/>
              </a:gs>
              <a:gs pos="0">
                <a:srgbClr val="1F497D"/>
              </a:gs>
            </a:gsLst>
            <a:lin ang="5400000" scaled="1"/>
            <a:tileRect/>
          </a:gradFill>
          <a:ln w="9525" cap="flat" cmpd="sng" algn="ctr">
            <a:noFill/>
            <a:prstDash val="solid"/>
            <a:round/>
            <a:headEnd type="none" w="med" len="med"/>
            <a:tailEnd type="none" w="med" len="me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19" name="OTLSHAPE_TB_00000000000000000000000000000000_ElapsedTime" hidden="1"/>
          <p:cNvSpPr/>
          <p:nvPr>
            <p:custDataLst>
              <p:tags r:id="rId5"/>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20" name="OTLSHAPE_TB_00000000000000000000000000000000_TodayMarkerShape" hidden="1"/>
          <p:cNvSpPr/>
          <p:nvPr>
            <p:custDataLst>
              <p:tags r:id="rId6"/>
            </p:custDataLst>
          </p:nvPr>
        </p:nvSpPr>
        <p:spPr bwMode="auto">
          <a:xfrm>
            <a:off x="10448510" y="3429000"/>
            <a:ext cx="108857" cy="127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21" name="OTLSHAPE_TB_00000000000000000000000000000000_TodayMarkerText" hidden="1"/>
          <p:cNvSpPr txBox="1"/>
          <p:nvPr>
            <p:custDataLst>
              <p:tags r:id="rId7"/>
            </p:custDataLst>
          </p:nvPr>
        </p:nvSpPr>
        <p:spPr>
          <a:xfrm>
            <a:off x="10502940" y="3556000"/>
            <a:ext cx="0" cy="923330"/>
          </a:xfrm>
          <a:prstGeom prst="rect">
            <a:avLst/>
          </a:prstGeom>
          <a:noFill/>
        </p:spPr>
        <p:txBody>
          <a:bodyPr vert="horz" wrap="square" lIns="0" tIns="0" rIns="0" bIns="0" rtlCol="0" anchor="ctr" anchorCtr="0">
            <a:spAutoFit/>
          </a:bodyPr>
          <a:lstStyle/>
          <a:p>
            <a:pPr algn="ctr"/>
            <a:r>
              <a:rPr lang="en-US" sz="1200" dirty="0" smtClean="0">
                <a:solidFill>
                  <a:schemeClr val="dk1"/>
                </a:solidFill>
                <a:latin typeface="Calibri" panose="020F0502020204030204" pitchFamily="34" charset="0"/>
              </a:rPr>
              <a:t>Today</a:t>
            </a:r>
            <a:endParaRPr lang="en-US" sz="1200" dirty="0">
              <a:solidFill>
                <a:schemeClr val="dk1"/>
              </a:solidFill>
              <a:latin typeface="Calibri" panose="020F0502020204030204" pitchFamily="34" charset="0"/>
            </a:endParaRPr>
          </a:p>
        </p:txBody>
      </p:sp>
      <p:sp>
        <p:nvSpPr>
          <p:cNvPr id="822" name="OTLSHAPE_TB_00000000000000000000000000000000_TimescaleInterval1"/>
          <p:cNvSpPr txBox="1"/>
          <p:nvPr>
            <p:custDataLst>
              <p:tags r:id="rId8"/>
            </p:custDataLst>
          </p:nvPr>
        </p:nvSpPr>
        <p:spPr>
          <a:xfrm>
            <a:off x="921999" y="3145473"/>
            <a:ext cx="2540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Aug</a:t>
            </a:r>
            <a:endParaRPr lang="en-US" sz="1200" spc="-2" dirty="0">
              <a:solidFill>
                <a:schemeClr val="lt1"/>
              </a:solidFill>
              <a:latin typeface="Calibri" panose="020F0502020204030204" pitchFamily="34" charset="0"/>
            </a:endParaRPr>
          </a:p>
        </p:txBody>
      </p:sp>
      <p:cxnSp>
        <p:nvCxnSpPr>
          <p:cNvPr id="823" name="OTLSHAPE_TB_00000000000000000000000000000000_Separator1"/>
          <p:cNvCxnSpPr/>
          <p:nvPr>
            <p:custDataLst>
              <p:tags r:id="rId9"/>
            </p:custDataLst>
          </p:nvPr>
        </p:nvCxnSpPr>
        <p:spPr bwMode="auto">
          <a:xfrm>
            <a:off x="1602419"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24" name="OTLSHAPE_TB_00000000000000000000000000000000_TimescaleInterval2"/>
          <p:cNvSpPr txBox="1"/>
          <p:nvPr>
            <p:custDataLst>
              <p:tags r:id="rId10"/>
            </p:custDataLst>
          </p:nvPr>
        </p:nvSpPr>
        <p:spPr>
          <a:xfrm>
            <a:off x="1665919" y="3145473"/>
            <a:ext cx="2540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Dec</a:t>
            </a:r>
            <a:endParaRPr lang="en-US" sz="1200" spc="-4" dirty="0">
              <a:solidFill>
                <a:schemeClr val="lt1"/>
              </a:solidFill>
              <a:latin typeface="Calibri" panose="020F0502020204030204" pitchFamily="34" charset="0"/>
            </a:endParaRPr>
          </a:p>
        </p:txBody>
      </p:sp>
      <p:cxnSp>
        <p:nvCxnSpPr>
          <p:cNvPr id="825" name="OTLSHAPE_TB_00000000000000000000000000000000_Separator2"/>
          <p:cNvCxnSpPr/>
          <p:nvPr>
            <p:custDataLst>
              <p:tags r:id="rId11"/>
            </p:custDataLst>
          </p:nvPr>
        </p:nvCxnSpPr>
        <p:spPr bwMode="auto">
          <a:xfrm>
            <a:off x="2340241"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26" name="OTLSHAPE_TB_00000000000000000000000000000000_TimescaleInterval3"/>
          <p:cNvSpPr txBox="1"/>
          <p:nvPr>
            <p:custDataLst>
              <p:tags r:id="rId12"/>
            </p:custDataLst>
          </p:nvPr>
        </p:nvSpPr>
        <p:spPr>
          <a:xfrm>
            <a:off x="2403741"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Apr
2011</a:t>
            </a:r>
            <a:endParaRPr lang="en-US" sz="1200" spc="-26" dirty="0">
              <a:solidFill>
                <a:schemeClr val="lt1"/>
              </a:solidFill>
              <a:latin typeface="Calibri" panose="020F0502020204030204" pitchFamily="34" charset="0"/>
            </a:endParaRPr>
          </a:p>
        </p:txBody>
      </p:sp>
      <p:cxnSp>
        <p:nvCxnSpPr>
          <p:cNvPr id="827" name="OTLSHAPE_TB_00000000000000000000000000000000_Separator3"/>
          <p:cNvCxnSpPr/>
          <p:nvPr>
            <p:custDataLst>
              <p:tags r:id="rId13"/>
            </p:custDataLst>
          </p:nvPr>
        </p:nvCxnSpPr>
        <p:spPr bwMode="auto">
          <a:xfrm>
            <a:off x="3084160"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28" name="OTLSHAPE_TB_00000000000000000000000000000000_TimescaleInterval4"/>
          <p:cNvSpPr txBox="1"/>
          <p:nvPr>
            <p:custDataLst>
              <p:tags r:id="rId14"/>
            </p:custDataLst>
          </p:nvPr>
        </p:nvSpPr>
        <p:spPr>
          <a:xfrm>
            <a:off x="3147660" y="3145473"/>
            <a:ext cx="2540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Aug</a:t>
            </a:r>
            <a:endParaRPr lang="en-US" sz="1200" spc="-2" dirty="0">
              <a:solidFill>
                <a:schemeClr val="lt1"/>
              </a:solidFill>
              <a:latin typeface="Calibri" panose="020F0502020204030204" pitchFamily="34" charset="0"/>
            </a:endParaRPr>
          </a:p>
        </p:txBody>
      </p:sp>
      <p:cxnSp>
        <p:nvCxnSpPr>
          <p:cNvPr id="829" name="OTLSHAPE_TB_00000000000000000000000000000000_Separator4"/>
          <p:cNvCxnSpPr/>
          <p:nvPr>
            <p:custDataLst>
              <p:tags r:id="rId15"/>
            </p:custDataLst>
          </p:nvPr>
        </p:nvCxnSpPr>
        <p:spPr bwMode="auto">
          <a:xfrm>
            <a:off x="3828080"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0" name="OTLSHAPE_TB_00000000000000000000000000000000_TimescaleInterval5"/>
          <p:cNvSpPr txBox="1"/>
          <p:nvPr>
            <p:custDataLst>
              <p:tags r:id="rId16"/>
            </p:custDataLst>
          </p:nvPr>
        </p:nvSpPr>
        <p:spPr>
          <a:xfrm>
            <a:off x="3891580" y="3145473"/>
            <a:ext cx="2540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Dec</a:t>
            </a:r>
            <a:endParaRPr lang="en-US" sz="1200" spc="-4" dirty="0">
              <a:solidFill>
                <a:schemeClr val="lt1"/>
              </a:solidFill>
              <a:latin typeface="Calibri" panose="020F0502020204030204" pitchFamily="34" charset="0"/>
            </a:endParaRPr>
          </a:p>
        </p:txBody>
      </p:sp>
      <p:cxnSp>
        <p:nvCxnSpPr>
          <p:cNvPr id="831" name="OTLSHAPE_TB_00000000000000000000000000000000_Separator5"/>
          <p:cNvCxnSpPr/>
          <p:nvPr>
            <p:custDataLst>
              <p:tags r:id="rId17"/>
            </p:custDataLst>
          </p:nvPr>
        </p:nvCxnSpPr>
        <p:spPr bwMode="auto">
          <a:xfrm>
            <a:off x="4572000"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2" name="OTLSHAPE_TB_00000000000000000000000000000000_TimescaleInterval6"/>
          <p:cNvSpPr txBox="1"/>
          <p:nvPr>
            <p:custDataLst>
              <p:tags r:id="rId18"/>
            </p:custDataLst>
          </p:nvPr>
        </p:nvSpPr>
        <p:spPr>
          <a:xfrm>
            <a:off x="4635500"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Apr
2012</a:t>
            </a:r>
            <a:endParaRPr lang="en-US" sz="1200" spc="-26" dirty="0">
              <a:solidFill>
                <a:schemeClr val="lt1"/>
              </a:solidFill>
              <a:latin typeface="Calibri" panose="020F0502020204030204" pitchFamily="34" charset="0"/>
            </a:endParaRPr>
          </a:p>
        </p:txBody>
      </p:sp>
      <p:cxnSp>
        <p:nvCxnSpPr>
          <p:cNvPr id="833" name="OTLSHAPE_TB_00000000000000000000000000000000_Separator6"/>
          <p:cNvCxnSpPr/>
          <p:nvPr>
            <p:custDataLst>
              <p:tags r:id="rId19"/>
            </p:custDataLst>
          </p:nvPr>
        </p:nvCxnSpPr>
        <p:spPr bwMode="auto">
          <a:xfrm>
            <a:off x="5315920"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4" name="OTLSHAPE_TB_00000000000000000000000000000000_TimescaleInterval7"/>
          <p:cNvSpPr txBox="1"/>
          <p:nvPr>
            <p:custDataLst>
              <p:tags r:id="rId20"/>
            </p:custDataLst>
          </p:nvPr>
        </p:nvSpPr>
        <p:spPr>
          <a:xfrm>
            <a:off x="5379420" y="3145473"/>
            <a:ext cx="2540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Aug</a:t>
            </a:r>
            <a:endParaRPr lang="en-US" sz="1200" spc="-2" dirty="0">
              <a:solidFill>
                <a:schemeClr val="lt1"/>
              </a:solidFill>
              <a:latin typeface="Calibri" panose="020F0502020204030204" pitchFamily="34" charset="0"/>
            </a:endParaRPr>
          </a:p>
        </p:txBody>
      </p:sp>
      <p:cxnSp>
        <p:nvCxnSpPr>
          <p:cNvPr id="835" name="OTLSHAPE_TB_00000000000000000000000000000000_Separator7"/>
          <p:cNvCxnSpPr/>
          <p:nvPr>
            <p:custDataLst>
              <p:tags r:id="rId21"/>
            </p:custDataLst>
          </p:nvPr>
        </p:nvCxnSpPr>
        <p:spPr bwMode="auto">
          <a:xfrm>
            <a:off x="6059839"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6" name="OTLSHAPE_TB_00000000000000000000000000000000_TimescaleInterval8"/>
          <p:cNvSpPr txBox="1"/>
          <p:nvPr>
            <p:custDataLst>
              <p:tags r:id="rId22"/>
            </p:custDataLst>
          </p:nvPr>
        </p:nvSpPr>
        <p:spPr>
          <a:xfrm>
            <a:off x="6123339" y="3145473"/>
            <a:ext cx="2540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Dec</a:t>
            </a:r>
            <a:endParaRPr lang="en-US" sz="1200" spc="-4" dirty="0">
              <a:solidFill>
                <a:schemeClr val="lt1"/>
              </a:solidFill>
              <a:latin typeface="Calibri" panose="020F0502020204030204" pitchFamily="34" charset="0"/>
            </a:endParaRPr>
          </a:p>
        </p:txBody>
      </p:sp>
      <p:cxnSp>
        <p:nvCxnSpPr>
          <p:cNvPr id="837" name="OTLSHAPE_TB_00000000000000000000000000000000_Separator8"/>
          <p:cNvCxnSpPr/>
          <p:nvPr>
            <p:custDataLst>
              <p:tags r:id="rId23"/>
            </p:custDataLst>
          </p:nvPr>
        </p:nvCxnSpPr>
        <p:spPr bwMode="auto">
          <a:xfrm>
            <a:off x="6797662"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38" name="OTLSHAPE_TB_00000000000000000000000000000000_TimescaleInterval9"/>
          <p:cNvSpPr txBox="1"/>
          <p:nvPr>
            <p:custDataLst>
              <p:tags r:id="rId24"/>
            </p:custDataLst>
          </p:nvPr>
        </p:nvSpPr>
        <p:spPr>
          <a:xfrm>
            <a:off x="6861162" y="3111500"/>
            <a:ext cx="330200" cy="254000"/>
          </a:xfrm>
          <a:prstGeom prst="rect">
            <a:avLst/>
          </a:prstGeom>
          <a:noFill/>
        </p:spPr>
        <p:txBody>
          <a:bodyPr vert="horz" wrap="square" lIns="0" tIns="0" rIns="0" bIns="0" rtlCol="0" anchor="ctr" anchorCtr="0">
            <a:noAutofit/>
          </a:bodyPr>
          <a:lstStyle/>
          <a:p>
            <a:r>
              <a:rPr lang="en-US" sz="1200" spc="-26" dirty="0" smtClean="0">
                <a:solidFill>
                  <a:schemeClr val="lt1"/>
                </a:solidFill>
                <a:latin typeface="Calibri" panose="020F0502020204030204" pitchFamily="34" charset="0"/>
              </a:rPr>
              <a:t>Apr
2013</a:t>
            </a:r>
            <a:endParaRPr lang="en-US" sz="1200" spc="-26" dirty="0">
              <a:solidFill>
                <a:schemeClr val="lt1"/>
              </a:solidFill>
              <a:latin typeface="Calibri" panose="020F0502020204030204" pitchFamily="34" charset="0"/>
            </a:endParaRPr>
          </a:p>
        </p:txBody>
      </p:sp>
      <p:cxnSp>
        <p:nvCxnSpPr>
          <p:cNvPr id="839" name="OTLSHAPE_TB_00000000000000000000000000000000_Separator9"/>
          <p:cNvCxnSpPr/>
          <p:nvPr>
            <p:custDataLst>
              <p:tags r:id="rId25"/>
            </p:custDataLst>
          </p:nvPr>
        </p:nvCxnSpPr>
        <p:spPr bwMode="auto">
          <a:xfrm>
            <a:off x="7541582"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840" name="OTLSHAPE_TB_00000000000000000000000000000000_TimescaleInterval10"/>
          <p:cNvSpPr txBox="1"/>
          <p:nvPr>
            <p:custDataLst>
              <p:tags r:id="rId26"/>
            </p:custDataLst>
          </p:nvPr>
        </p:nvSpPr>
        <p:spPr>
          <a:xfrm>
            <a:off x="7605082" y="3145473"/>
            <a:ext cx="2540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Aug</a:t>
            </a:r>
            <a:endParaRPr lang="en-US" sz="1200" spc="-2" dirty="0">
              <a:solidFill>
                <a:schemeClr val="lt1"/>
              </a:solidFill>
              <a:latin typeface="Calibri" panose="020F0502020204030204" pitchFamily="34" charset="0"/>
            </a:endParaRPr>
          </a:p>
        </p:txBody>
      </p:sp>
      <p:sp>
        <p:nvSpPr>
          <p:cNvPr id="844" name="OTLSHAPE_M_76a05a7d20664ccba28c305358fc1c67_Title"/>
          <p:cNvSpPr txBox="1"/>
          <p:nvPr>
            <p:custDataLst>
              <p:tags r:id="rId27"/>
            </p:custDataLst>
          </p:nvPr>
        </p:nvSpPr>
        <p:spPr>
          <a:xfrm>
            <a:off x="3254640" y="589103"/>
            <a:ext cx="2451100" cy="2154436"/>
          </a:xfrm>
          <a:prstGeom prst="rect">
            <a:avLst/>
          </a:prstGeom>
          <a:noFill/>
        </p:spPr>
        <p:txBody>
          <a:bodyPr vert="horz" wrap="square" lIns="0" tIns="0" rIns="0" bIns="0" rtlCol="0" anchor="ctr" anchorCtr="0">
            <a:spAutoFit/>
          </a:bodyPr>
          <a:lstStyle/>
          <a:p>
            <a:r>
              <a:rPr lang="en-US" sz="2000" b="1" dirty="0" smtClean="0">
                <a:solidFill>
                  <a:schemeClr val="dk1"/>
                </a:solidFill>
                <a:latin typeface="Calibri" panose="020F0502020204030204" pitchFamily="34" charset="0"/>
              </a:rPr>
              <a:t>Colorado Legislature approves a law to offers options for Job Security &amp; Academic Freedom: Multi-year Contracts for NTT Faculty</a:t>
            </a:r>
            <a:endParaRPr lang="en-US" sz="2000" b="1" dirty="0">
              <a:solidFill>
                <a:schemeClr val="dk1"/>
              </a:solidFill>
              <a:latin typeface="Calibri" panose="020F0502020204030204" pitchFamily="34" charset="0"/>
            </a:endParaRPr>
          </a:p>
        </p:txBody>
      </p:sp>
      <p:sp>
        <p:nvSpPr>
          <p:cNvPr id="846" name="OTLSHAPE_M_76a05a7d20664ccba28c305358fc1c67_Shape"/>
          <p:cNvSpPr/>
          <p:nvPr>
            <p:custDataLst>
              <p:tags r:id="rId28"/>
            </p:custDataLst>
          </p:nvPr>
        </p:nvSpPr>
        <p:spPr bwMode="auto">
          <a:xfrm flipV="1">
            <a:off x="4233081" y="2560211"/>
            <a:ext cx="467910" cy="486445"/>
          </a:xfrm>
          <a:prstGeom prst="triangle">
            <a:avLst/>
          </a:prstGeom>
          <a:solidFill>
            <a:srgbClr val="B20E12"/>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47" name="OTLSHAPE_M_53c6c5e1e8214954aefd20217ff16982_Title"/>
          <p:cNvSpPr txBox="1"/>
          <p:nvPr>
            <p:custDataLst>
              <p:tags r:id="rId29"/>
            </p:custDataLst>
          </p:nvPr>
        </p:nvSpPr>
        <p:spPr>
          <a:xfrm>
            <a:off x="6739478" y="385492"/>
            <a:ext cx="2175921" cy="2154436"/>
          </a:xfrm>
          <a:prstGeom prst="rect">
            <a:avLst/>
          </a:prstGeom>
          <a:noFill/>
        </p:spPr>
        <p:txBody>
          <a:bodyPr vert="horz" wrap="square" lIns="0" tIns="0" rIns="0" bIns="0" rtlCol="0" anchor="ctr" anchorCtr="0">
            <a:spAutoFit/>
          </a:bodyPr>
          <a:lstStyle/>
          <a:p>
            <a:r>
              <a:rPr lang="en-US" sz="2000" b="1" dirty="0" smtClean="0">
                <a:solidFill>
                  <a:schemeClr val="dk1"/>
                </a:solidFill>
                <a:latin typeface="Calibri" panose="020F0502020204030204" pitchFamily="34" charset="0"/>
              </a:rPr>
              <a:t>President Frank Announces the Initiative to Improve  the Working Conditions of NTT Faculty in the 2013 Fall Address </a:t>
            </a:r>
            <a:endParaRPr lang="en-US" sz="2000" b="1" dirty="0">
              <a:solidFill>
                <a:schemeClr val="dk1"/>
              </a:solidFill>
              <a:latin typeface="Calibri" panose="020F0502020204030204" pitchFamily="34" charset="0"/>
            </a:endParaRPr>
          </a:p>
        </p:txBody>
      </p:sp>
      <p:sp>
        <p:nvSpPr>
          <p:cNvPr id="849" name="OTLSHAPE_M_53c6c5e1e8214954aefd20217ff16982_Shape"/>
          <p:cNvSpPr/>
          <p:nvPr>
            <p:custDataLst>
              <p:tags r:id="rId30"/>
            </p:custDataLst>
          </p:nvPr>
        </p:nvSpPr>
        <p:spPr bwMode="auto">
          <a:xfrm flipV="1">
            <a:off x="7683384" y="2539928"/>
            <a:ext cx="425283" cy="571571"/>
          </a:xfrm>
          <a:prstGeom prst="triangle">
            <a:avLst/>
          </a:prstGeom>
          <a:solidFill>
            <a:schemeClr val="bg1">
              <a:lumMod val="2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0" name="OTLSHAPE_M_2e7cb2c6abe14bee92329e466db5056d_Title"/>
          <p:cNvSpPr txBox="1"/>
          <p:nvPr>
            <p:custDataLst>
              <p:tags r:id="rId31"/>
            </p:custDataLst>
          </p:nvPr>
        </p:nvSpPr>
        <p:spPr>
          <a:xfrm>
            <a:off x="16141" y="3921508"/>
            <a:ext cx="2324100" cy="1538883"/>
          </a:xfrm>
          <a:prstGeom prst="rect">
            <a:avLst/>
          </a:prstGeom>
          <a:noFill/>
        </p:spPr>
        <p:txBody>
          <a:bodyPr vert="horz" wrap="square" lIns="0" tIns="0" rIns="0" bIns="0" rtlCol="0" anchor="ctr" anchorCtr="0">
            <a:spAutoFit/>
          </a:bodyPr>
          <a:lstStyle/>
          <a:p>
            <a:pPr algn="r"/>
            <a:r>
              <a:rPr lang="en-US" sz="2000" b="1" dirty="0" smtClean="0">
                <a:solidFill>
                  <a:schemeClr val="dk1"/>
                </a:solidFill>
                <a:latin typeface="Calibri" panose="020F0502020204030204" pitchFamily="34" charset="0"/>
              </a:rPr>
              <a:t>New NTT Faculty Appointment created: Senior Teaching Appointments </a:t>
            </a:r>
            <a:endParaRPr lang="en-US" sz="2000" b="1" dirty="0">
              <a:solidFill>
                <a:schemeClr val="dk1"/>
              </a:solidFill>
              <a:latin typeface="Calibri" panose="020F0502020204030204" pitchFamily="34" charset="0"/>
            </a:endParaRPr>
          </a:p>
        </p:txBody>
      </p:sp>
      <p:sp>
        <p:nvSpPr>
          <p:cNvPr id="851" name="OTLSHAPE_M_2e7cb2c6abe14bee92329e466db5056d_Date"/>
          <p:cNvSpPr txBox="1"/>
          <p:nvPr>
            <p:custDataLst>
              <p:tags r:id="rId32"/>
            </p:custDataLst>
          </p:nvPr>
        </p:nvSpPr>
        <p:spPr>
          <a:xfrm>
            <a:off x="1855468" y="3644900"/>
            <a:ext cx="254000" cy="155025"/>
          </a:xfrm>
          <a:prstGeom prst="rect">
            <a:avLst/>
          </a:prstGeom>
          <a:noFill/>
        </p:spPr>
        <p:txBody>
          <a:bodyPr vert="horz" wrap="square" lIns="0" tIns="0" rIns="0" bIns="0" rtlCol="0" anchor="ctr" anchorCtr="0">
            <a:spAutoFit/>
          </a:bodyPr>
          <a:lstStyle/>
          <a:p>
            <a:pPr algn="ctr"/>
            <a:r>
              <a:rPr lang="en-US" sz="1000" dirty="0" smtClean="0">
                <a:solidFill>
                  <a:srgbClr val="1F497E"/>
                </a:solidFill>
                <a:latin typeface="Calibri" panose="020F0502020204030204" pitchFamily="34" charset="0"/>
              </a:rPr>
              <a:t>2/11</a:t>
            </a:r>
            <a:endParaRPr lang="en-US" sz="1000" dirty="0">
              <a:solidFill>
                <a:srgbClr val="1F497E"/>
              </a:solidFill>
              <a:latin typeface="Calibri" panose="020F0502020204030204" pitchFamily="34" charset="0"/>
            </a:endParaRPr>
          </a:p>
        </p:txBody>
      </p:sp>
      <p:sp>
        <p:nvSpPr>
          <p:cNvPr id="852" name="OTLSHAPE_M_2e7cb2c6abe14bee92329e466db5056d_Shape"/>
          <p:cNvSpPr/>
          <p:nvPr>
            <p:custDataLst>
              <p:tags r:id="rId33"/>
            </p:custDataLst>
          </p:nvPr>
        </p:nvSpPr>
        <p:spPr bwMode="auto">
          <a:xfrm>
            <a:off x="1792919" y="3365500"/>
            <a:ext cx="416881" cy="556008"/>
          </a:xfrm>
          <a:prstGeom prst="triangle">
            <a:avLst/>
          </a:prstGeom>
          <a:solidFill>
            <a:srgbClr val="1AAA42"/>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3" name="OTLSHAPE_M_cbf402deade6451388f0994f9dfd86f4_Title"/>
          <p:cNvSpPr txBox="1"/>
          <p:nvPr>
            <p:custDataLst>
              <p:tags r:id="rId34"/>
            </p:custDataLst>
          </p:nvPr>
        </p:nvSpPr>
        <p:spPr>
          <a:xfrm>
            <a:off x="3968750" y="4037922"/>
            <a:ext cx="1993900" cy="1846659"/>
          </a:xfrm>
          <a:prstGeom prst="rect">
            <a:avLst/>
          </a:prstGeom>
          <a:noFill/>
        </p:spPr>
        <p:txBody>
          <a:bodyPr vert="horz" wrap="square" lIns="0" tIns="0" rIns="0" bIns="0" rtlCol="0" anchor="ctr" anchorCtr="0">
            <a:spAutoFit/>
          </a:bodyPr>
          <a:lstStyle/>
          <a:p>
            <a:r>
              <a:rPr lang="en-US" sz="2000" b="1" dirty="0" smtClean="0">
                <a:solidFill>
                  <a:schemeClr val="dk1"/>
                </a:solidFill>
                <a:latin typeface="Calibri" panose="020F0502020204030204" pitchFamily="34" charset="0"/>
              </a:rPr>
              <a:t>Faculty Council Adopts the use of Multi-Year Contracts for Special &amp; Senior Teaching Faculty</a:t>
            </a:r>
            <a:endParaRPr lang="en-US" sz="2000" b="1" dirty="0">
              <a:solidFill>
                <a:schemeClr val="dk1"/>
              </a:solidFill>
              <a:latin typeface="Calibri" panose="020F0502020204030204" pitchFamily="34" charset="0"/>
            </a:endParaRPr>
          </a:p>
        </p:txBody>
      </p:sp>
      <p:sp>
        <p:nvSpPr>
          <p:cNvPr id="855" name="OTLSHAPE_M_cbf402deade6451388f0994f9dfd86f4_Shape"/>
          <p:cNvSpPr/>
          <p:nvPr>
            <p:custDataLst>
              <p:tags r:id="rId35"/>
            </p:custDataLst>
          </p:nvPr>
        </p:nvSpPr>
        <p:spPr bwMode="auto">
          <a:xfrm>
            <a:off x="4800600" y="3370960"/>
            <a:ext cx="459218" cy="702903"/>
          </a:xfrm>
          <a:prstGeom prst="triangle">
            <a:avLst/>
          </a:prstGeom>
          <a:solidFill>
            <a:srgbClr val="6F3198"/>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56" name="OTLSHAPE_M_6ba8da75a4764d93968426748f51852e_Title"/>
          <p:cNvSpPr txBox="1"/>
          <p:nvPr>
            <p:custDataLst>
              <p:tags r:id="rId36"/>
            </p:custDataLst>
          </p:nvPr>
        </p:nvSpPr>
        <p:spPr>
          <a:xfrm>
            <a:off x="6943459" y="4068402"/>
            <a:ext cx="2171700" cy="1538883"/>
          </a:xfrm>
          <a:prstGeom prst="rect">
            <a:avLst/>
          </a:prstGeom>
          <a:noFill/>
        </p:spPr>
        <p:txBody>
          <a:bodyPr vert="horz" wrap="square" lIns="0" tIns="0" rIns="0" bIns="0" rtlCol="0" anchor="ctr" anchorCtr="0">
            <a:spAutoFit/>
          </a:bodyPr>
          <a:lstStyle/>
          <a:p>
            <a:r>
              <a:rPr lang="en-US" sz="2000" b="1" dirty="0" smtClean="0">
                <a:solidFill>
                  <a:schemeClr val="dk1"/>
                </a:solidFill>
                <a:latin typeface="Calibri" panose="020F0502020204030204" pitchFamily="34" charset="0"/>
              </a:rPr>
              <a:t>CoNTTF proposes comprehensive recommendations to meet President Frank's Initiative</a:t>
            </a:r>
            <a:endParaRPr lang="en-US" sz="2000" b="1" dirty="0">
              <a:solidFill>
                <a:schemeClr val="dk1"/>
              </a:solidFill>
              <a:latin typeface="Calibri" panose="020F0502020204030204" pitchFamily="34" charset="0"/>
            </a:endParaRPr>
          </a:p>
        </p:txBody>
      </p:sp>
      <p:sp>
        <p:nvSpPr>
          <p:cNvPr id="858" name="OTLSHAPE_M_6ba8da75a4764d93968426748f51852e_Shape"/>
          <p:cNvSpPr/>
          <p:nvPr>
            <p:custDataLst>
              <p:tags r:id="rId37"/>
            </p:custDataLst>
          </p:nvPr>
        </p:nvSpPr>
        <p:spPr bwMode="auto">
          <a:xfrm>
            <a:off x="7994368" y="3365499"/>
            <a:ext cx="418132" cy="702903"/>
          </a:xfrm>
          <a:prstGeom prst="triangle">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521837769"/>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OTLSHAPE_TB_00000000000000000000000000000000_LeftEndCaps"/>
          <p:cNvSpPr txBox="1"/>
          <p:nvPr>
            <p:custDataLst>
              <p:tags r:id="rId2"/>
            </p:custDataLst>
          </p:nvPr>
        </p:nvSpPr>
        <p:spPr>
          <a:xfrm>
            <a:off x="0" y="3084611"/>
            <a:ext cx="736600" cy="307777"/>
          </a:xfrm>
          <a:prstGeom prst="rect">
            <a:avLst/>
          </a:prstGeom>
          <a:noFill/>
        </p:spPr>
        <p:txBody>
          <a:bodyPr vert="horz" wrap="square" lIns="0" tIns="0" rIns="0" bIns="0" rtlCol="0" anchor="ctr" anchorCtr="0">
            <a:spAutoFit/>
          </a:bodyPr>
          <a:lstStyle/>
          <a:p>
            <a:pPr algn="ctr"/>
            <a:r>
              <a:rPr lang="en-US" sz="2000" b="1" spc="-22" dirty="0" smtClean="0">
                <a:solidFill>
                  <a:srgbClr val="C0504D"/>
                </a:solidFill>
                <a:latin typeface="Calibri" panose="020F0502020204030204" pitchFamily="34" charset="0"/>
              </a:rPr>
              <a:t>2014</a:t>
            </a:r>
            <a:endParaRPr lang="en-US" sz="2000" b="1" spc="-22" dirty="0">
              <a:solidFill>
                <a:srgbClr val="C0504D"/>
              </a:solidFill>
              <a:latin typeface="Calibri" panose="020F0502020204030204" pitchFamily="34" charset="0"/>
            </a:endParaRPr>
          </a:p>
        </p:txBody>
      </p:sp>
      <p:sp>
        <p:nvSpPr>
          <p:cNvPr id="992" name="OTLSHAPE_TB_00000000000000000000000000000000_RightEndCaps"/>
          <p:cNvSpPr txBox="1"/>
          <p:nvPr>
            <p:custDataLst>
              <p:tags r:id="rId3"/>
            </p:custDataLst>
          </p:nvPr>
        </p:nvSpPr>
        <p:spPr>
          <a:xfrm>
            <a:off x="8412500" y="3084611"/>
            <a:ext cx="731499" cy="307777"/>
          </a:xfrm>
          <a:prstGeom prst="rect">
            <a:avLst/>
          </a:prstGeom>
          <a:noFill/>
        </p:spPr>
        <p:txBody>
          <a:bodyPr vert="horz" wrap="square" lIns="0" tIns="0" rIns="0" bIns="0" rtlCol="0" anchor="ctr" anchorCtr="0">
            <a:spAutoFit/>
          </a:bodyPr>
          <a:lstStyle/>
          <a:p>
            <a:pPr algn="ctr"/>
            <a:r>
              <a:rPr lang="en-US" sz="2000" b="1" spc="-22" dirty="0" smtClean="0">
                <a:solidFill>
                  <a:srgbClr val="C0504D"/>
                </a:solidFill>
                <a:latin typeface="Calibri" panose="020F0502020204030204" pitchFamily="34" charset="0"/>
              </a:rPr>
              <a:t>2014</a:t>
            </a:r>
            <a:endParaRPr lang="en-US" sz="2000" b="1" spc="-22" dirty="0">
              <a:solidFill>
                <a:srgbClr val="C0504D"/>
              </a:solidFill>
              <a:latin typeface="Calibri" panose="020F0502020204030204" pitchFamily="34" charset="0"/>
            </a:endParaRPr>
          </a:p>
        </p:txBody>
      </p:sp>
      <p:sp>
        <p:nvSpPr>
          <p:cNvPr id="993" name="OTLSHAPE_TB_00000000000000000000000000000000_ScaleContainer"/>
          <p:cNvSpPr/>
          <p:nvPr>
            <p:custDataLst>
              <p:tags r:id="rId4"/>
            </p:custDataLst>
          </p:nvPr>
        </p:nvSpPr>
        <p:spPr bwMode="auto">
          <a:xfrm>
            <a:off x="858499" y="3048000"/>
            <a:ext cx="7429500" cy="381000"/>
          </a:xfrm>
          <a:prstGeom prst="rect">
            <a:avLst/>
          </a:prstGeom>
          <a:gradFill flip="none" rotWithShape="1">
            <a:gsLst>
              <a:gs pos="0">
                <a:srgbClr val="1F497D"/>
              </a:gs>
              <a:gs pos="0">
                <a:srgbClr val="1F497D"/>
              </a:gs>
            </a:gsLst>
            <a:lin ang="5400000" scaled="1"/>
            <a:tileRect/>
          </a:gradFill>
          <a:ln w="9525" cap="flat" cmpd="sng" algn="ctr">
            <a:noFill/>
            <a:prstDash val="solid"/>
            <a:round/>
            <a:headEnd type="none" w="med" len="med"/>
            <a:tailEnd type="none" w="med" len="me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94" name="OTLSHAPE_TB_00000000000000000000000000000000_ElapsedTime"/>
          <p:cNvSpPr/>
          <p:nvPr>
            <p:custDataLst>
              <p:tags r:id="rId5"/>
            </p:custDataLst>
          </p:nvPr>
        </p:nvSpPr>
        <p:spPr bwMode="auto">
          <a:xfrm>
            <a:off x="858499" y="3352800"/>
            <a:ext cx="6801170" cy="45719"/>
          </a:xfrm>
          <a:prstGeom prst="rect">
            <a:avLst/>
          </a:prstGeom>
          <a:solidFill>
            <a:srgbClr val="FF0000">
              <a:alpha val="74902"/>
            </a:srgbClr>
          </a:solidFill>
          <a:ln w="9525" cap="flat" cmpd="sng" algn="ctr">
            <a:noFill/>
            <a:prstDash val="solid"/>
            <a:round/>
            <a:headEnd type="none" w="med" len="med"/>
            <a:tailEnd type="none" w="med" len="med"/>
          </a:ln>
          <a:effectLst/>
          <a:scene3d>
            <a:camera prst="orthographicFront"/>
            <a:lightRig rig="threePt" dir="t">
              <a:rot lat="0" lon="0" rev="0"/>
            </a:lightRig>
          </a:scene3d>
          <a:sp3d>
            <a:bevelT w="12700" h="139700"/>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95" name="OTLSHAPE_TB_00000000000000000000000000000000_TodayMarkerShape"/>
          <p:cNvSpPr/>
          <p:nvPr>
            <p:custDataLst>
              <p:tags r:id="rId6"/>
            </p:custDataLst>
          </p:nvPr>
        </p:nvSpPr>
        <p:spPr bwMode="auto">
          <a:xfrm>
            <a:off x="7558756" y="3419394"/>
            <a:ext cx="114300" cy="127000"/>
          </a:xfrm>
          <a:prstGeom prst="triangle">
            <a:avLst/>
          </a:prstGeom>
          <a:solidFill>
            <a:srgbClr val="FF0000"/>
          </a:solidFill>
          <a:ln w="9525" cap="flat" cmpd="sng" algn="ctr">
            <a:noFill/>
            <a:prstDash val="solid"/>
            <a:round/>
            <a:headEnd type="none" w="med" len="med"/>
            <a:tailEnd type="none" w="med" len="med"/>
          </a:ln>
          <a:effectLst>
            <a:outerShdw>
              <a:scrgbClr r="0" g="0" b="0">
                <a:alpha val="50000"/>
              </a:sc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97" name="OTLSHAPE_TB_00000000000000000000000000000000_TimescaleInterval1"/>
          <p:cNvSpPr txBox="1"/>
          <p:nvPr>
            <p:custDataLst>
              <p:tags r:id="rId7"/>
            </p:custDataLst>
          </p:nvPr>
        </p:nvSpPr>
        <p:spPr>
          <a:xfrm>
            <a:off x="921999" y="3145473"/>
            <a:ext cx="2413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Feb</a:t>
            </a:r>
            <a:endParaRPr lang="en-US" sz="1200" spc="-2" dirty="0">
              <a:solidFill>
                <a:schemeClr val="lt1"/>
              </a:solidFill>
              <a:latin typeface="Calibri" panose="020F0502020204030204" pitchFamily="34" charset="0"/>
            </a:endParaRPr>
          </a:p>
        </p:txBody>
      </p:sp>
      <p:cxnSp>
        <p:nvCxnSpPr>
          <p:cNvPr id="998" name="OTLSHAPE_TB_00000000000000000000000000000000_Separator1"/>
          <p:cNvCxnSpPr/>
          <p:nvPr>
            <p:custDataLst>
              <p:tags r:id="rId8"/>
            </p:custDataLst>
          </p:nvPr>
        </p:nvCxnSpPr>
        <p:spPr bwMode="auto">
          <a:xfrm>
            <a:off x="1481122"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999" name="OTLSHAPE_TB_00000000000000000000000000000000_TimescaleInterval2"/>
          <p:cNvSpPr txBox="1"/>
          <p:nvPr>
            <p:custDataLst>
              <p:tags r:id="rId9"/>
            </p:custDataLst>
          </p:nvPr>
        </p:nvSpPr>
        <p:spPr>
          <a:xfrm>
            <a:off x="1544622" y="3145473"/>
            <a:ext cx="266700" cy="186055"/>
          </a:xfrm>
          <a:prstGeom prst="rect">
            <a:avLst/>
          </a:prstGeom>
          <a:noFill/>
        </p:spPr>
        <p:txBody>
          <a:bodyPr vert="horz" wrap="square" lIns="0" tIns="0" rIns="0" bIns="0" rtlCol="0" anchor="ctr" anchorCtr="0">
            <a:noAutofit/>
          </a:bodyPr>
          <a:lstStyle/>
          <a:p>
            <a:r>
              <a:rPr lang="en-US" sz="1200" dirty="0" smtClean="0">
                <a:solidFill>
                  <a:schemeClr val="lt1"/>
                </a:solidFill>
                <a:latin typeface="Calibri" panose="020F0502020204030204" pitchFamily="34" charset="0"/>
              </a:rPr>
              <a:t>Mar</a:t>
            </a:r>
            <a:endParaRPr lang="en-US" sz="1200" dirty="0">
              <a:solidFill>
                <a:schemeClr val="lt1"/>
              </a:solidFill>
              <a:latin typeface="Calibri" panose="020F0502020204030204" pitchFamily="34" charset="0"/>
            </a:endParaRPr>
          </a:p>
        </p:txBody>
      </p:sp>
      <p:cxnSp>
        <p:nvCxnSpPr>
          <p:cNvPr id="1000" name="OTLSHAPE_TB_00000000000000000000000000000000_Separator2"/>
          <p:cNvCxnSpPr/>
          <p:nvPr>
            <p:custDataLst>
              <p:tags r:id="rId10"/>
            </p:custDataLst>
          </p:nvPr>
        </p:nvCxnSpPr>
        <p:spPr bwMode="auto">
          <a:xfrm>
            <a:off x="2170454"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01" name="OTLSHAPE_TB_00000000000000000000000000000000_TimescaleInterval3"/>
          <p:cNvSpPr txBox="1"/>
          <p:nvPr>
            <p:custDataLst>
              <p:tags r:id="rId11"/>
            </p:custDataLst>
          </p:nvPr>
        </p:nvSpPr>
        <p:spPr>
          <a:xfrm>
            <a:off x="2233954" y="3145473"/>
            <a:ext cx="2413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Apr</a:t>
            </a:r>
            <a:endParaRPr lang="en-US" sz="1200" spc="-2" dirty="0">
              <a:solidFill>
                <a:schemeClr val="lt1"/>
              </a:solidFill>
              <a:latin typeface="Calibri" panose="020F0502020204030204" pitchFamily="34" charset="0"/>
            </a:endParaRPr>
          </a:p>
        </p:txBody>
      </p:sp>
      <p:cxnSp>
        <p:nvCxnSpPr>
          <p:cNvPr id="1002" name="OTLSHAPE_TB_00000000000000000000000000000000_Separator3"/>
          <p:cNvCxnSpPr/>
          <p:nvPr>
            <p:custDataLst>
              <p:tags r:id="rId12"/>
            </p:custDataLst>
          </p:nvPr>
        </p:nvCxnSpPr>
        <p:spPr bwMode="auto">
          <a:xfrm>
            <a:off x="2837550"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03" name="OTLSHAPE_TB_00000000000000000000000000000000_TimescaleInterval4"/>
          <p:cNvSpPr txBox="1"/>
          <p:nvPr>
            <p:custDataLst>
              <p:tags r:id="rId13"/>
            </p:custDataLst>
          </p:nvPr>
        </p:nvSpPr>
        <p:spPr>
          <a:xfrm>
            <a:off x="2901050" y="3145473"/>
            <a:ext cx="279400" cy="186055"/>
          </a:xfrm>
          <a:prstGeom prst="rect">
            <a:avLst/>
          </a:prstGeom>
          <a:noFill/>
        </p:spPr>
        <p:txBody>
          <a:bodyPr vert="horz" wrap="square" lIns="0" tIns="0" rIns="0" bIns="0" rtlCol="0" anchor="ctr" anchorCtr="0">
            <a:noAutofit/>
          </a:bodyPr>
          <a:lstStyle/>
          <a:p>
            <a:r>
              <a:rPr lang="en-US" sz="1200" dirty="0" smtClean="0">
                <a:solidFill>
                  <a:schemeClr val="lt1"/>
                </a:solidFill>
                <a:latin typeface="Calibri" panose="020F0502020204030204" pitchFamily="34" charset="0"/>
              </a:rPr>
              <a:t>May</a:t>
            </a:r>
            <a:endParaRPr lang="en-US" sz="1200" dirty="0">
              <a:solidFill>
                <a:schemeClr val="lt1"/>
              </a:solidFill>
              <a:latin typeface="Calibri" panose="020F0502020204030204" pitchFamily="34" charset="0"/>
            </a:endParaRPr>
          </a:p>
        </p:txBody>
      </p:sp>
      <p:cxnSp>
        <p:nvCxnSpPr>
          <p:cNvPr id="1004" name="OTLSHAPE_TB_00000000000000000000000000000000_Separator4"/>
          <p:cNvCxnSpPr/>
          <p:nvPr>
            <p:custDataLst>
              <p:tags r:id="rId14"/>
            </p:custDataLst>
          </p:nvPr>
        </p:nvCxnSpPr>
        <p:spPr bwMode="auto">
          <a:xfrm>
            <a:off x="3526883"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05" name="OTLSHAPE_TB_00000000000000000000000000000000_TimescaleInterval5"/>
          <p:cNvSpPr txBox="1"/>
          <p:nvPr>
            <p:custDataLst>
              <p:tags r:id="rId15"/>
            </p:custDataLst>
          </p:nvPr>
        </p:nvSpPr>
        <p:spPr>
          <a:xfrm>
            <a:off x="3590383" y="3145473"/>
            <a:ext cx="2286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Jun</a:t>
            </a:r>
            <a:endParaRPr lang="en-US" sz="1200" spc="-2" dirty="0">
              <a:solidFill>
                <a:schemeClr val="lt1"/>
              </a:solidFill>
              <a:latin typeface="Calibri" panose="020F0502020204030204" pitchFamily="34" charset="0"/>
            </a:endParaRPr>
          </a:p>
        </p:txBody>
      </p:sp>
      <p:cxnSp>
        <p:nvCxnSpPr>
          <p:cNvPr id="1006" name="OTLSHAPE_TB_00000000000000000000000000000000_Separator5"/>
          <p:cNvCxnSpPr/>
          <p:nvPr>
            <p:custDataLst>
              <p:tags r:id="rId16"/>
            </p:custDataLst>
          </p:nvPr>
        </p:nvCxnSpPr>
        <p:spPr bwMode="auto">
          <a:xfrm>
            <a:off x="4193979"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07" name="OTLSHAPE_TB_00000000000000000000000000000000_TimescaleInterval6"/>
          <p:cNvSpPr txBox="1"/>
          <p:nvPr>
            <p:custDataLst>
              <p:tags r:id="rId17"/>
            </p:custDataLst>
          </p:nvPr>
        </p:nvSpPr>
        <p:spPr>
          <a:xfrm>
            <a:off x="4257479" y="3145473"/>
            <a:ext cx="1778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Jul</a:t>
            </a:r>
            <a:endParaRPr lang="en-US" sz="1200" spc="-2" dirty="0">
              <a:solidFill>
                <a:schemeClr val="lt1"/>
              </a:solidFill>
              <a:latin typeface="Calibri" panose="020F0502020204030204" pitchFamily="34" charset="0"/>
            </a:endParaRPr>
          </a:p>
        </p:txBody>
      </p:sp>
      <p:cxnSp>
        <p:nvCxnSpPr>
          <p:cNvPr id="1008" name="OTLSHAPE_TB_00000000000000000000000000000000_Separator6"/>
          <p:cNvCxnSpPr/>
          <p:nvPr>
            <p:custDataLst>
              <p:tags r:id="rId18"/>
            </p:custDataLst>
          </p:nvPr>
        </p:nvCxnSpPr>
        <p:spPr bwMode="auto">
          <a:xfrm>
            <a:off x="4883311"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09" name="OTLSHAPE_TB_00000000000000000000000000000000_TimescaleInterval7"/>
          <p:cNvSpPr txBox="1"/>
          <p:nvPr>
            <p:custDataLst>
              <p:tags r:id="rId19"/>
            </p:custDataLst>
          </p:nvPr>
        </p:nvSpPr>
        <p:spPr>
          <a:xfrm>
            <a:off x="4946812" y="3145473"/>
            <a:ext cx="2540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Aug</a:t>
            </a:r>
            <a:endParaRPr lang="en-US" sz="1200" spc="-2" dirty="0">
              <a:solidFill>
                <a:schemeClr val="lt1"/>
              </a:solidFill>
              <a:latin typeface="Calibri" panose="020F0502020204030204" pitchFamily="34" charset="0"/>
            </a:endParaRPr>
          </a:p>
        </p:txBody>
      </p:sp>
      <p:cxnSp>
        <p:nvCxnSpPr>
          <p:cNvPr id="1010" name="OTLSHAPE_TB_00000000000000000000000000000000_Separator7"/>
          <p:cNvCxnSpPr/>
          <p:nvPr>
            <p:custDataLst>
              <p:tags r:id="rId20"/>
            </p:custDataLst>
          </p:nvPr>
        </p:nvCxnSpPr>
        <p:spPr bwMode="auto">
          <a:xfrm>
            <a:off x="5572644"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11" name="OTLSHAPE_TB_00000000000000000000000000000000_TimescaleInterval8"/>
          <p:cNvSpPr txBox="1"/>
          <p:nvPr>
            <p:custDataLst>
              <p:tags r:id="rId21"/>
            </p:custDataLst>
          </p:nvPr>
        </p:nvSpPr>
        <p:spPr>
          <a:xfrm>
            <a:off x="5636144" y="3145473"/>
            <a:ext cx="2413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Sep</a:t>
            </a:r>
            <a:endParaRPr lang="en-US" sz="1200" spc="-2" dirty="0">
              <a:solidFill>
                <a:schemeClr val="lt1"/>
              </a:solidFill>
              <a:latin typeface="Calibri" panose="020F0502020204030204" pitchFamily="34" charset="0"/>
            </a:endParaRPr>
          </a:p>
        </p:txBody>
      </p:sp>
      <p:cxnSp>
        <p:nvCxnSpPr>
          <p:cNvPr id="1012" name="OTLSHAPE_TB_00000000000000000000000000000000_Separator8"/>
          <p:cNvCxnSpPr/>
          <p:nvPr>
            <p:custDataLst>
              <p:tags r:id="rId22"/>
            </p:custDataLst>
          </p:nvPr>
        </p:nvCxnSpPr>
        <p:spPr bwMode="auto">
          <a:xfrm>
            <a:off x="6239740"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13" name="OTLSHAPE_TB_00000000000000000000000000000000_TimescaleInterval9"/>
          <p:cNvSpPr txBox="1"/>
          <p:nvPr>
            <p:custDataLst>
              <p:tags r:id="rId23"/>
            </p:custDataLst>
          </p:nvPr>
        </p:nvSpPr>
        <p:spPr>
          <a:xfrm>
            <a:off x="6303240" y="3145473"/>
            <a:ext cx="2286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Oct</a:t>
            </a:r>
            <a:endParaRPr lang="en-US" sz="1200" spc="-4" dirty="0">
              <a:solidFill>
                <a:schemeClr val="lt1"/>
              </a:solidFill>
              <a:latin typeface="Calibri" panose="020F0502020204030204" pitchFamily="34" charset="0"/>
            </a:endParaRPr>
          </a:p>
        </p:txBody>
      </p:sp>
      <p:cxnSp>
        <p:nvCxnSpPr>
          <p:cNvPr id="1014" name="OTLSHAPE_TB_00000000000000000000000000000000_Separator9"/>
          <p:cNvCxnSpPr/>
          <p:nvPr>
            <p:custDataLst>
              <p:tags r:id="rId24"/>
            </p:custDataLst>
          </p:nvPr>
        </p:nvCxnSpPr>
        <p:spPr bwMode="auto">
          <a:xfrm>
            <a:off x="6929072"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15" name="OTLSHAPE_TB_00000000000000000000000000000000_TimescaleInterval10"/>
          <p:cNvSpPr txBox="1"/>
          <p:nvPr>
            <p:custDataLst>
              <p:tags r:id="rId25"/>
            </p:custDataLst>
          </p:nvPr>
        </p:nvSpPr>
        <p:spPr>
          <a:xfrm>
            <a:off x="6992572" y="3145473"/>
            <a:ext cx="266700" cy="186055"/>
          </a:xfrm>
          <a:prstGeom prst="rect">
            <a:avLst/>
          </a:prstGeom>
          <a:noFill/>
        </p:spPr>
        <p:txBody>
          <a:bodyPr vert="horz" wrap="square" lIns="0" tIns="0" rIns="0" bIns="0" rtlCol="0" anchor="ctr" anchorCtr="0">
            <a:noAutofit/>
          </a:bodyPr>
          <a:lstStyle/>
          <a:p>
            <a:r>
              <a:rPr lang="en-US" sz="1200" spc="-2" dirty="0" smtClean="0">
                <a:solidFill>
                  <a:schemeClr val="lt1"/>
                </a:solidFill>
                <a:latin typeface="Calibri" panose="020F0502020204030204" pitchFamily="34" charset="0"/>
              </a:rPr>
              <a:t>Nov</a:t>
            </a:r>
            <a:endParaRPr lang="en-US" sz="1200" spc="-2" dirty="0">
              <a:solidFill>
                <a:schemeClr val="lt1"/>
              </a:solidFill>
              <a:latin typeface="Calibri" panose="020F0502020204030204" pitchFamily="34" charset="0"/>
            </a:endParaRPr>
          </a:p>
        </p:txBody>
      </p:sp>
      <p:cxnSp>
        <p:nvCxnSpPr>
          <p:cNvPr id="1016" name="OTLSHAPE_TB_00000000000000000000000000000000_Separator10"/>
          <p:cNvCxnSpPr/>
          <p:nvPr>
            <p:custDataLst>
              <p:tags r:id="rId26"/>
            </p:custDataLst>
          </p:nvPr>
        </p:nvCxnSpPr>
        <p:spPr bwMode="auto">
          <a:xfrm>
            <a:off x="7596168" y="3136900"/>
            <a:ext cx="0" cy="203200"/>
          </a:xfrm>
          <a:prstGeom prst="line">
            <a:avLst/>
          </a:prstGeom>
          <a:solidFill>
            <a:schemeClr val="accent1"/>
          </a:solidFill>
          <a:ln w="9525" cap="flat" cmpd="sng" algn="ctr">
            <a:solidFill>
              <a:schemeClr val="lt1">
                <a:alpha val="29804"/>
              </a:schemeClr>
            </a:solidFill>
            <a:prstDash val="solid"/>
            <a:round/>
            <a:headEnd type="none" w="med" len="med"/>
            <a:tailEnd type="none" w="med" len="med"/>
          </a:ln>
          <a:effectLst/>
        </p:spPr>
      </p:cxnSp>
      <p:sp>
        <p:nvSpPr>
          <p:cNvPr id="1017" name="OTLSHAPE_TB_00000000000000000000000000000000_TimescaleInterval11"/>
          <p:cNvSpPr txBox="1"/>
          <p:nvPr>
            <p:custDataLst>
              <p:tags r:id="rId27"/>
            </p:custDataLst>
          </p:nvPr>
        </p:nvSpPr>
        <p:spPr>
          <a:xfrm>
            <a:off x="7659669" y="3145473"/>
            <a:ext cx="254000" cy="186055"/>
          </a:xfrm>
          <a:prstGeom prst="rect">
            <a:avLst/>
          </a:prstGeom>
          <a:noFill/>
        </p:spPr>
        <p:txBody>
          <a:bodyPr vert="horz" wrap="square" lIns="0" tIns="0" rIns="0" bIns="0" rtlCol="0" anchor="ctr" anchorCtr="0">
            <a:noAutofit/>
          </a:bodyPr>
          <a:lstStyle/>
          <a:p>
            <a:r>
              <a:rPr lang="en-US" sz="1200" spc="-4" dirty="0" smtClean="0">
                <a:solidFill>
                  <a:schemeClr val="lt1"/>
                </a:solidFill>
                <a:latin typeface="Calibri" panose="020F0502020204030204" pitchFamily="34" charset="0"/>
              </a:rPr>
              <a:t>Dec</a:t>
            </a:r>
            <a:endParaRPr lang="en-US" sz="1200" spc="-4" dirty="0">
              <a:solidFill>
                <a:schemeClr val="lt1"/>
              </a:solidFill>
              <a:latin typeface="Calibri" panose="020F0502020204030204" pitchFamily="34" charset="0"/>
            </a:endParaRPr>
          </a:p>
        </p:txBody>
      </p:sp>
      <p:sp>
        <p:nvSpPr>
          <p:cNvPr id="1018" name="OTLSHAPE_M_607f7441160347a3b28180a1d0c65f44_Title"/>
          <p:cNvSpPr txBox="1"/>
          <p:nvPr>
            <p:custDataLst>
              <p:tags r:id="rId28"/>
            </p:custDataLst>
          </p:nvPr>
        </p:nvSpPr>
        <p:spPr>
          <a:xfrm>
            <a:off x="-1" y="1206591"/>
            <a:ext cx="1671311" cy="1384995"/>
          </a:xfrm>
          <a:prstGeom prst="rect">
            <a:avLst/>
          </a:prstGeom>
          <a:noFill/>
        </p:spPr>
        <p:txBody>
          <a:bodyPr vert="horz" wrap="square" lIns="0" tIns="0" rIns="0" bIns="0" rtlCol="0" anchor="ctr" anchorCtr="0">
            <a:spAutoFit/>
          </a:bodyPr>
          <a:lstStyle/>
          <a:p>
            <a:pPr algn="ctr"/>
            <a:r>
              <a:rPr lang="en-US" b="1" dirty="0" smtClean="0">
                <a:solidFill>
                  <a:schemeClr val="dk1"/>
                </a:solidFill>
                <a:latin typeface="Calibri" panose="020F0502020204030204" pitchFamily="34" charset="0"/>
              </a:rPr>
              <a:t>Provost Miranda Offers Guidelines for NTT Faculty Career Advancement</a:t>
            </a:r>
            <a:endParaRPr lang="en-US" b="1" dirty="0">
              <a:solidFill>
                <a:schemeClr val="dk1"/>
              </a:solidFill>
              <a:latin typeface="Calibri" panose="020F0502020204030204" pitchFamily="34" charset="0"/>
            </a:endParaRPr>
          </a:p>
        </p:txBody>
      </p:sp>
      <p:sp>
        <p:nvSpPr>
          <p:cNvPr id="1020" name="OTLSHAPE_M_607f7441160347a3b28180a1d0c65f44_Shape"/>
          <p:cNvSpPr/>
          <p:nvPr>
            <p:custDataLst>
              <p:tags r:id="rId29"/>
            </p:custDataLst>
          </p:nvPr>
        </p:nvSpPr>
        <p:spPr bwMode="auto">
          <a:xfrm flipV="1">
            <a:off x="989195" y="2561036"/>
            <a:ext cx="563626" cy="564610"/>
          </a:xfrm>
          <a:prstGeom prst="triangle">
            <a:avLst/>
          </a:prstGeom>
          <a:solidFill>
            <a:schemeClr val="accent2">
              <a:lumMod val="75000"/>
            </a:schemeClr>
          </a:solidFill>
          <a:ln w="9525" cap="flat" cmpd="sng" algn="ctr">
            <a:solidFill>
              <a:schemeClr val="tx2"/>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21" name="OTLSHAPE_M_3fb210ff4ee0433b81194e420b173717_Title"/>
          <p:cNvSpPr txBox="1"/>
          <p:nvPr>
            <p:custDataLst>
              <p:tags r:id="rId30"/>
            </p:custDataLst>
          </p:nvPr>
        </p:nvSpPr>
        <p:spPr>
          <a:xfrm>
            <a:off x="2295352" y="301896"/>
            <a:ext cx="1892758" cy="2215991"/>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Faculty Council approves the conversion of the Advisory Committee to a Specialized Standing Committee</a:t>
            </a:r>
            <a:endParaRPr lang="en-US" b="1" dirty="0">
              <a:solidFill>
                <a:schemeClr val="dk1"/>
              </a:solidFill>
              <a:latin typeface="Calibri" panose="020F0502020204030204" pitchFamily="34" charset="0"/>
            </a:endParaRPr>
          </a:p>
        </p:txBody>
      </p:sp>
      <p:sp>
        <p:nvSpPr>
          <p:cNvPr id="1022" name="OTLSHAPE_M_3fb210ff4ee0433b81194e420b173717_Date"/>
          <p:cNvSpPr txBox="1"/>
          <p:nvPr>
            <p:custDataLst>
              <p:tags r:id="rId31"/>
            </p:custDataLst>
          </p:nvPr>
        </p:nvSpPr>
        <p:spPr>
          <a:xfrm>
            <a:off x="2839863" y="2677075"/>
            <a:ext cx="254000" cy="155025"/>
          </a:xfrm>
          <a:prstGeom prst="rect">
            <a:avLst/>
          </a:prstGeom>
          <a:noFill/>
        </p:spPr>
        <p:txBody>
          <a:bodyPr vert="horz" wrap="square" lIns="0" tIns="0" rIns="0" bIns="0" rtlCol="0" anchor="ctr" anchorCtr="0">
            <a:spAutoFit/>
          </a:bodyPr>
          <a:lstStyle/>
          <a:p>
            <a:pPr algn="ctr"/>
            <a:r>
              <a:rPr lang="en-US" sz="1000" dirty="0" smtClean="0">
                <a:solidFill>
                  <a:srgbClr val="1F497E"/>
                </a:solidFill>
                <a:latin typeface="Calibri" panose="020F0502020204030204" pitchFamily="34" charset="0"/>
              </a:rPr>
              <a:t>5/14</a:t>
            </a:r>
            <a:endParaRPr lang="en-US" sz="1000" dirty="0">
              <a:solidFill>
                <a:srgbClr val="1F497E"/>
              </a:solidFill>
              <a:latin typeface="Calibri" panose="020F0502020204030204" pitchFamily="34" charset="0"/>
            </a:endParaRPr>
          </a:p>
        </p:txBody>
      </p:sp>
      <p:sp>
        <p:nvSpPr>
          <p:cNvPr id="1023" name="OTLSHAPE_M_3fb210ff4ee0433b81194e420b173717_Shape"/>
          <p:cNvSpPr/>
          <p:nvPr>
            <p:custDataLst>
              <p:tags r:id="rId32"/>
            </p:custDataLst>
          </p:nvPr>
        </p:nvSpPr>
        <p:spPr bwMode="auto">
          <a:xfrm flipV="1">
            <a:off x="2722619" y="2493859"/>
            <a:ext cx="488487" cy="628860"/>
          </a:xfrm>
          <a:prstGeom prst="triangle">
            <a:avLst/>
          </a:prstGeom>
          <a:solidFill>
            <a:schemeClr val="accent1">
              <a:lumMod val="50000"/>
            </a:schemeClr>
          </a:solidFill>
          <a:ln w="9525" cap="flat" cmpd="sng" algn="ctr">
            <a:solidFill>
              <a:schemeClr val="tx2"/>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24" name="OTLSHAPE_M_a33479b35ec14cd29ebcbf2dfa3ec239_Title"/>
          <p:cNvSpPr txBox="1"/>
          <p:nvPr>
            <p:custDataLst>
              <p:tags r:id="rId33"/>
            </p:custDataLst>
          </p:nvPr>
        </p:nvSpPr>
        <p:spPr>
          <a:xfrm>
            <a:off x="4760314" y="1031227"/>
            <a:ext cx="1869879" cy="1384995"/>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President Frank Acknowledges improvements and tools for increased advancement</a:t>
            </a:r>
            <a:endParaRPr lang="en-US" b="1" dirty="0">
              <a:solidFill>
                <a:schemeClr val="dk1"/>
              </a:solidFill>
              <a:latin typeface="Calibri" panose="020F0502020204030204" pitchFamily="34" charset="0"/>
            </a:endParaRPr>
          </a:p>
        </p:txBody>
      </p:sp>
      <p:sp>
        <p:nvSpPr>
          <p:cNvPr id="1026" name="OTLSHAPE_M_a33479b35ec14cd29ebcbf2dfa3ec239_Shape"/>
          <p:cNvSpPr/>
          <p:nvPr>
            <p:custDataLst>
              <p:tags r:id="rId34"/>
            </p:custDataLst>
          </p:nvPr>
        </p:nvSpPr>
        <p:spPr bwMode="auto">
          <a:xfrm flipV="1">
            <a:off x="5373297" y="2467494"/>
            <a:ext cx="597406" cy="617641"/>
          </a:xfrm>
          <a:prstGeom prst="triangle">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27" name="OTLSHAPE_M_afd2618879a648e5b0671d46d649b472_Title"/>
          <p:cNvSpPr txBox="1"/>
          <p:nvPr>
            <p:custDataLst>
              <p:tags r:id="rId35"/>
            </p:custDataLst>
          </p:nvPr>
        </p:nvSpPr>
        <p:spPr>
          <a:xfrm>
            <a:off x="7207025" y="811166"/>
            <a:ext cx="1875886" cy="1661993"/>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Faculty Council's Executive Committee invites CoNTTF for Discussion on NTT Faculty</a:t>
            </a:r>
            <a:endParaRPr lang="en-US" b="1" dirty="0">
              <a:solidFill>
                <a:schemeClr val="dk1"/>
              </a:solidFill>
              <a:latin typeface="Calibri" panose="020F0502020204030204" pitchFamily="34" charset="0"/>
            </a:endParaRPr>
          </a:p>
        </p:txBody>
      </p:sp>
      <p:sp>
        <p:nvSpPr>
          <p:cNvPr id="1029" name="OTLSHAPE_M_afd2618879a648e5b0671d46d649b472_Shape"/>
          <p:cNvSpPr/>
          <p:nvPr>
            <p:custDataLst>
              <p:tags r:id="rId36"/>
            </p:custDataLst>
          </p:nvPr>
        </p:nvSpPr>
        <p:spPr bwMode="auto">
          <a:xfrm flipV="1">
            <a:off x="7384149" y="2521589"/>
            <a:ext cx="487359" cy="617641"/>
          </a:xfrm>
          <a:prstGeom prst="triangle">
            <a:avLst/>
          </a:prstGeom>
          <a:solidFill>
            <a:srgbClr val="6F3198"/>
          </a:solidFill>
          <a:ln w="9525" cap="flat" cmpd="sng" algn="ctr">
            <a:solidFill>
              <a:schemeClr val="tx2"/>
            </a:solidFill>
            <a:prstDash val="solid"/>
            <a:round/>
            <a:headEnd type="none" w="med" len="med"/>
            <a:tailEnd type="none" w="med" len="med"/>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30" name="OTLSHAPE_M_7c9772dd9a8d4af6bc6b47726a1ebd41_Title"/>
          <p:cNvSpPr txBox="1"/>
          <p:nvPr>
            <p:custDataLst>
              <p:tags r:id="rId37"/>
            </p:custDataLst>
          </p:nvPr>
        </p:nvSpPr>
        <p:spPr>
          <a:xfrm>
            <a:off x="400419" y="3948000"/>
            <a:ext cx="1853855" cy="2031325"/>
          </a:xfrm>
          <a:prstGeom prst="rect">
            <a:avLst/>
          </a:prstGeom>
          <a:noFill/>
        </p:spPr>
        <p:txBody>
          <a:bodyPr vert="horz" wrap="square" lIns="0" tIns="0" rIns="0" bIns="0" rtlCol="0" anchor="ctr" anchorCtr="0">
            <a:spAutoFit/>
          </a:bodyPr>
          <a:lstStyle/>
          <a:p>
            <a:r>
              <a:rPr lang="en-US" sz="2400" b="1" dirty="0" smtClean="0">
                <a:ln>
                  <a:solidFill>
                    <a:srgbClr val="FFFF00"/>
                  </a:solidFill>
                </a:ln>
                <a:solidFill>
                  <a:schemeClr val="dk1"/>
                </a:solidFill>
                <a:latin typeface="Calibri" panose="020F0502020204030204" pitchFamily="34" charset="0"/>
              </a:rPr>
              <a:t>60%</a:t>
            </a:r>
            <a:r>
              <a:rPr lang="en-US" sz="2400" b="1" dirty="0" smtClean="0">
                <a:solidFill>
                  <a:schemeClr val="dk1"/>
                </a:solidFill>
                <a:latin typeface="Calibri" panose="020F0502020204030204" pitchFamily="34" charset="0"/>
              </a:rPr>
              <a:t> </a:t>
            </a:r>
            <a:r>
              <a:rPr lang="en-US" b="1" dirty="0" smtClean="0">
                <a:solidFill>
                  <a:schemeClr val="dk1"/>
                </a:solidFill>
                <a:latin typeface="Calibri" panose="020F0502020204030204" pitchFamily="34" charset="0"/>
              </a:rPr>
              <a:t>of the Undergrad Credit Hours Taught by NTT Faculty Teaching &amp; Others off of the Tenure Track</a:t>
            </a:r>
            <a:endParaRPr lang="en-US" b="1" dirty="0">
              <a:solidFill>
                <a:schemeClr val="dk1"/>
              </a:solidFill>
              <a:latin typeface="Calibri" panose="020F0502020204030204" pitchFamily="34" charset="0"/>
            </a:endParaRPr>
          </a:p>
        </p:txBody>
      </p:sp>
      <p:sp>
        <p:nvSpPr>
          <p:cNvPr id="1032" name="OTLSHAPE_M_7c9772dd9a8d4af6bc6b47726a1ebd41_Shape"/>
          <p:cNvSpPr/>
          <p:nvPr>
            <p:custDataLst>
              <p:tags r:id="rId38"/>
            </p:custDataLst>
          </p:nvPr>
        </p:nvSpPr>
        <p:spPr bwMode="auto">
          <a:xfrm>
            <a:off x="1311457" y="3268425"/>
            <a:ext cx="538226" cy="686986"/>
          </a:xfrm>
          <a:prstGeom prst="triangle">
            <a:avLst/>
          </a:prstGeom>
          <a:solidFill>
            <a:srgbClr val="C4910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33" name="OTLSHAPE_M_04941bc4e6a7407ba28d29104dcbbcd9_Title"/>
          <p:cNvSpPr txBox="1"/>
          <p:nvPr>
            <p:custDataLst>
              <p:tags r:id="rId39"/>
            </p:custDataLst>
          </p:nvPr>
        </p:nvSpPr>
        <p:spPr>
          <a:xfrm>
            <a:off x="2686495" y="3941107"/>
            <a:ext cx="1930400" cy="2215991"/>
          </a:xfrm>
          <a:prstGeom prst="rect">
            <a:avLst/>
          </a:prstGeom>
          <a:noFill/>
        </p:spPr>
        <p:txBody>
          <a:bodyPr vert="horz" wrap="square" lIns="0" tIns="0" rIns="0" bIns="0" rtlCol="0" anchor="ctr" anchorCtr="0">
            <a:spAutoFit/>
          </a:bodyPr>
          <a:lstStyle/>
          <a:p>
            <a:r>
              <a:rPr lang="en-US" b="1" dirty="0" smtClean="0">
                <a:solidFill>
                  <a:schemeClr val="dk1"/>
                </a:solidFill>
                <a:latin typeface="Calibri" panose="020F0502020204030204" pitchFamily="34" charset="0"/>
              </a:rPr>
              <a:t>1st NTT Faculty Vote in Faculty Council - Chair of the Committee on Non-Tenure Track Faculty becomes a voting member of Faculty Council</a:t>
            </a:r>
            <a:endParaRPr lang="en-US" b="1" dirty="0">
              <a:solidFill>
                <a:schemeClr val="dk1"/>
              </a:solidFill>
              <a:latin typeface="Calibri" panose="020F0502020204030204" pitchFamily="34" charset="0"/>
            </a:endParaRPr>
          </a:p>
        </p:txBody>
      </p:sp>
      <p:sp>
        <p:nvSpPr>
          <p:cNvPr id="1035" name="OTLSHAPE_M_04941bc4e6a7407ba28d29104dcbbcd9_Shape"/>
          <p:cNvSpPr/>
          <p:nvPr>
            <p:custDataLst>
              <p:tags r:id="rId40"/>
            </p:custDataLst>
          </p:nvPr>
        </p:nvSpPr>
        <p:spPr bwMode="auto">
          <a:xfrm>
            <a:off x="3503237" y="3309496"/>
            <a:ext cx="535788" cy="623789"/>
          </a:xfrm>
          <a:prstGeom prst="triangle">
            <a:avLst/>
          </a:prstGeom>
          <a:solidFill>
            <a:schemeClr val="bg1">
              <a:lumMod val="25000"/>
            </a:schemeClr>
          </a:solidFill>
          <a:ln w="9525" cap="flat" cmpd="sng" algn="ctr">
            <a:no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36" name="OTLSHAPE_M_99eef04751f54a6493f409f862dad88f_Title"/>
          <p:cNvSpPr txBox="1"/>
          <p:nvPr>
            <p:custDataLst>
              <p:tags r:id="rId41"/>
            </p:custDataLst>
          </p:nvPr>
        </p:nvSpPr>
        <p:spPr>
          <a:xfrm>
            <a:off x="5289262" y="3958273"/>
            <a:ext cx="1570101" cy="1938992"/>
          </a:xfrm>
          <a:prstGeom prst="rect">
            <a:avLst/>
          </a:prstGeom>
          <a:noFill/>
        </p:spPr>
        <p:txBody>
          <a:bodyPr vert="horz" wrap="square" lIns="0" tIns="0" rIns="0" bIns="0" rtlCol="0" anchor="ctr" anchorCtr="0">
            <a:spAutoFit/>
          </a:bodyPr>
          <a:lstStyle/>
          <a:p>
            <a:r>
              <a:rPr lang="en-US" b="1" spc="-6" dirty="0" smtClean="0">
                <a:solidFill>
                  <a:schemeClr val="dk1"/>
                </a:solidFill>
                <a:latin typeface="Calibri" panose="020F0502020204030204" pitchFamily="34" charset="0"/>
              </a:rPr>
              <a:t>Vice Provost Bush offers Training to Campus Leaders on NTT Faculty Career Trajectory</a:t>
            </a:r>
            <a:endParaRPr lang="en-US" b="1" spc="-6" dirty="0">
              <a:solidFill>
                <a:schemeClr val="dk1"/>
              </a:solidFill>
              <a:latin typeface="Calibri" panose="020F0502020204030204" pitchFamily="34" charset="0"/>
            </a:endParaRPr>
          </a:p>
        </p:txBody>
      </p:sp>
      <p:sp>
        <p:nvSpPr>
          <p:cNvPr id="1038" name="OTLSHAPE_M_99eef04751f54a6493f409f862dad88f_Shape"/>
          <p:cNvSpPr/>
          <p:nvPr>
            <p:custDataLst>
              <p:tags r:id="rId42"/>
            </p:custDataLst>
          </p:nvPr>
        </p:nvSpPr>
        <p:spPr bwMode="auto">
          <a:xfrm>
            <a:off x="5732385" y="3340100"/>
            <a:ext cx="557924" cy="596901"/>
          </a:xfrm>
          <a:prstGeom prst="triangle">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7" name="OTLSHAPE_M_99eef04751f54a6493f409f862dad88f_Shape"/>
          <p:cNvSpPr/>
          <p:nvPr>
            <p:custDataLst>
              <p:tags r:id="rId43"/>
            </p:custDataLst>
          </p:nvPr>
        </p:nvSpPr>
        <p:spPr bwMode="auto">
          <a:xfrm>
            <a:off x="7478604" y="3346343"/>
            <a:ext cx="732399" cy="596901"/>
          </a:xfrm>
          <a:prstGeom prst="triangle">
            <a:avLst/>
          </a:prstGeom>
          <a:solidFill>
            <a:srgbClr val="FFFF00"/>
          </a:solidFill>
          <a:ln w="9525" cap="flat" cmpd="sng" algn="ctr">
            <a:solidFill>
              <a:schemeClr val="tx1"/>
            </a:solidFill>
            <a:prstDash val="solid"/>
            <a:round/>
            <a:headEnd type="none" w="med" len="med"/>
            <a:tailEnd type="none" w="med" len="med"/>
          </a:ln>
          <a:effectLst/>
          <a:scene3d>
            <a:camera prst="orthographicFront"/>
            <a:lightRig rig="threePt" dir="t"/>
          </a:scene3d>
          <a:sp3d>
            <a:bevelT h="12700"/>
          </a:sp3d>
          <a:extLst>
            <a:ext uri="{53640926-AAD7-44D8-BBD7-CCE9431645EC}">
              <a14:shadowObscured xmlns:a14="http://schemas.microsoft.com/office/drawing/2010/main" val="1"/>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8" name="OTLSHAPE_M_afd2618879a648e5b0671d46d649b472_Title"/>
          <p:cNvSpPr txBox="1"/>
          <p:nvPr>
            <p:custDataLst>
              <p:tags r:id="rId44"/>
            </p:custDataLst>
          </p:nvPr>
        </p:nvSpPr>
        <p:spPr>
          <a:xfrm>
            <a:off x="7259272" y="4058401"/>
            <a:ext cx="1823639" cy="2708434"/>
          </a:xfrm>
          <a:prstGeom prst="rect">
            <a:avLst/>
          </a:prstGeom>
          <a:noFill/>
        </p:spPr>
        <p:txBody>
          <a:bodyPr vert="horz" wrap="square" lIns="0" tIns="0" rIns="0" bIns="0" rtlCol="0" anchor="ctr" anchorCtr="0">
            <a:spAutoFit/>
          </a:bodyPr>
          <a:lstStyle/>
          <a:p>
            <a:pPr algn="ctr"/>
            <a:r>
              <a:rPr lang="en-US" sz="1600" b="1" dirty="0" smtClean="0">
                <a:solidFill>
                  <a:srgbClr val="C00000"/>
                </a:solidFill>
                <a:latin typeface="Calibri" panose="020F0502020204030204" pitchFamily="34" charset="0"/>
              </a:rPr>
              <a:t>Less than 20% NTT Faculty are on Multi-year Contracts &amp; Many Long-term NTT Faculty are not on Senior Teaching Appointments or do not have the security of bridge funding for their next research project.</a:t>
            </a:r>
            <a:endParaRPr lang="en-US" sz="1600" b="1" dirty="0">
              <a:solidFill>
                <a:srgbClr val="C00000"/>
              </a:solidFill>
              <a:latin typeface="Calibri" panose="020F0502020204030204" pitchFamily="34" charset="0"/>
            </a:endParaRPr>
          </a:p>
        </p:txBody>
      </p:sp>
      <p:sp>
        <p:nvSpPr>
          <p:cNvPr id="49" name="OTLSHAPE_TB_00000000000000000000000000000000_TodayMarkerText"/>
          <p:cNvSpPr txBox="1"/>
          <p:nvPr>
            <p:custDataLst>
              <p:tags r:id="rId45"/>
            </p:custDataLst>
          </p:nvPr>
        </p:nvSpPr>
        <p:spPr>
          <a:xfrm>
            <a:off x="7513528" y="3678808"/>
            <a:ext cx="662550" cy="246221"/>
          </a:xfrm>
          <a:prstGeom prst="rect">
            <a:avLst/>
          </a:prstGeom>
          <a:noFill/>
        </p:spPr>
        <p:txBody>
          <a:bodyPr vert="horz" wrap="square" lIns="0" tIns="0" rIns="0" bIns="0" rtlCol="0" anchor="ctr" anchorCtr="0">
            <a:spAutoFit/>
          </a:bodyPr>
          <a:lstStyle/>
          <a:p>
            <a:pPr algn="ctr"/>
            <a:r>
              <a:rPr lang="en-US" sz="1600" b="1" spc="-2" dirty="0" smtClean="0">
                <a:solidFill>
                  <a:schemeClr val="dk1"/>
                </a:solidFill>
                <a:latin typeface="Calibri" panose="020F0502020204030204" pitchFamily="34" charset="0"/>
              </a:rPr>
              <a:t>Today</a:t>
            </a:r>
            <a:endParaRPr lang="en-US" sz="1600" b="1" spc="-2" dirty="0">
              <a:solidFill>
                <a:schemeClr val="dk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76817609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609600"/>
            <a:ext cx="7747343" cy="5508806"/>
          </a:xfrm>
          <a:prstGeom prst="rect">
            <a:avLst/>
          </a:prstGeom>
        </p:spPr>
      </p:pic>
      <p:sp>
        <p:nvSpPr>
          <p:cNvPr id="4" name="Rounded Rectangle 3"/>
          <p:cNvSpPr/>
          <p:nvPr/>
        </p:nvSpPr>
        <p:spPr bwMode="auto">
          <a:xfrm>
            <a:off x="914400" y="5105400"/>
            <a:ext cx="5410200" cy="762000"/>
          </a:xfrm>
          <a:prstGeom prst="roundRect">
            <a:avLst/>
          </a:prstGeom>
          <a:gradFill flip="none" rotWithShape="1">
            <a:gsLst>
              <a:gs pos="63000">
                <a:srgbClr val="C49100"/>
              </a:gs>
              <a:gs pos="0">
                <a:srgbClr val="C49100">
                  <a:tint val="44500"/>
                  <a:satMod val="160000"/>
                </a:srgbClr>
              </a:gs>
              <a:gs pos="100000">
                <a:srgbClr val="C49100">
                  <a:tint val="23500"/>
                  <a:satMod val="160000"/>
                </a:srgbClr>
              </a:gs>
            </a:gsLst>
            <a:lin ang="13500000" scaled="1"/>
            <a:tileRect/>
          </a:gradFill>
          <a:ln w="9525" cap="flat" cmpd="sng" algn="ctr">
            <a:solidFill>
              <a:schemeClr val="tx1"/>
            </a:solid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algn="ctr"/>
            <a:r>
              <a:rPr lang="en-US" sz="5400" b="1" i="1" dirty="0">
                <a:latin typeface="Papyrus" panose="03070502060502030205" pitchFamily="66" charset="0"/>
              </a:rPr>
              <a:t>A Closer Look</a:t>
            </a:r>
          </a:p>
        </p:txBody>
      </p:sp>
    </p:spTree>
    <p:extLst>
      <p:ext uri="{BB962C8B-B14F-4D97-AF65-F5344CB8AC3E}">
        <p14:creationId xmlns:p14="http://schemas.microsoft.com/office/powerpoint/2010/main" val="351582264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228600" y="381000"/>
            <a:ext cx="8610600" cy="6477000"/>
          </a:xfrm>
          <a:solidFill>
            <a:schemeClr val="bg1"/>
          </a:solidFill>
        </p:spPr>
        <p:txBody>
          <a:bodyPr>
            <a:normAutofit/>
          </a:bodyPr>
          <a:lstStyle/>
          <a:p>
            <a:pPr eaLnBrk="1" hangingPunct="1">
              <a:spcBef>
                <a:spcPts val="1200"/>
              </a:spcBef>
              <a:buFontTx/>
              <a:buNone/>
            </a:pPr>
            <a:endParaRPr lang="en-US" altLang="en-US" sz="1800" dirty="0" smtClean="0">
              <a:solidFill>
                <a:schemeClr val="hlink"/>
              </a:solidFill>
            </a:endParaRPr>
          </a:p>
          <a:p>
            <a:pPr eaLnBrk="1" hangingPunct="1">
              <a:spcBef>
                <a:spcPts val="1200"/>
              </a:spcBef>
              <a:buFontTx/>
              <a:buNone/>
            </a:pPr>
            <a:r>
              <a:rPr lang="en-US" altLang="en-US" sz="3600" dirty="0" smtClean="0">
                <a:solidFill>
                  <a:schemeClr val="hlink"/>
                </a:solidFill>
              </a:rPr>
              <a:t>CSU is one of the largest Comprehensive Public Research University, which has more than</a:t>
            </a:r>
            <a:r>
              <a:rPr lang="en-US" altLang="en-US" sz="3600" dirty="0" smtClean="0">
                <a:solidFill>
                  <a:srgbClr val="99CCFF"/>
                </a:solidFill>
              </a:rPr>
              <a:t> </a:t>
            </a:r>
            <a:r>
              <a:rPr lang="en-US" altLang="en-US" sz="5100" b="1" dirty="0" smtClean="0"/>
              <a:t>31,500</a:t>
            </a:r>
            <a:r>
              <a:rPr lang="en-US" altLang="en-US" sz="3600" b="1" dirty="0" smtClean="0"/>
              <a:t> </a:t>
            </a:r>
            <a:r>
              <a:rPr lang="en-US" altLang="en-US" sz="3600" dirty="0" smtClean="0">
                <a:solidFill>
                  <a:schemeClr val="hlink"/>
                </a:solidFill>
              </a:rPr>
              <a:t>students</a:t>
            </a:r>
            <a:endParaRPr lang="en-US" altLang="en-US" sz="3600" dirty="0" smtClean="0">
              <a:solidFill>
                <a:srgbClr val="99CCFF"/>
              </a:solidFill>
            </a:endParaRPr>
          </a:p>
          <a:p>
            <a:pPr eaLnBrk="1" hangingPunct="1">
              <a:spcBef>
                <a:spcPts val="600"/>
              </a:spcBef>
              <a:buFontTx/>
              <a:buNone/>
            </a:pPr>
            <a:endParaRPr lang="en-US" altLang="en-US" sz="1600" dirty="0" smtClean="0">
              <a:solidFill>
                <a:srgbClr val="99CCFF"/>
              </a:solidFill>
            </a:endParaRPr>
          </a:p>
          <a:p>
            <a:pPr eaLnBrk="1" hangingPunct="1">
              <a:spcBef>
                <a:spcPts val="1200"/>
              </a:spcBef>
              <a:buFontTx/>
              <a:buNone/>
            </a:pPr>
            <a:r>
              <a:rPr lang="en-US" altLang="en-US" sz="5100" b="1" dirty="0" smtClean="0"/>
              <a:t> 6,701 </a:t>
            </a:r>
            <a:r>
              <a:rPr lang="en-US" altLang="en-US" sz="3600" dirty="0" smtClean="0">
                <a:solidFill>
                  <a:schemeClr val="hlink"/>
                </a:solidFill>
              </a:rPr>
              <a:t>employees of which</a:t>
            </a:r>
            <a:r>
              <a:rPr lang="en-US" altLang="en-US" sz="5100" dirty="0" smtClean="0">
                <a:solidFill>
                  <a:schemeClr val="hlink"/>
                </a:solidFill>
              </a:rPr>
              <a:t> </a:t>
            </a:r>
            <a:r>
              <a:rPr lang="en-US" altLang="en-US" sz="5100" b="1" dirty="0" smtClean="0"/>
              <a:t>1,710</a:t>
            </a:r>
            <a:r>
              <a:rPr lang="en-US" altLang="en-US" sz="5100" dirty="0" smtClean="0">
                <a:solidFill>
                  <a:schemeClr val="hlink"/>
                </a:solidFill>
              </a:rPr>
              <a:t> </a:t>
            </a:r>
            <a:r>
              <a:rPr lang="en-US" altLang="en-US" sz="3600" dirty="0" smtClean="0">
                <a:solidFill>
                  <a:schemeClr val="hlink"/>
                </a:solidFill>
              </a:rPr>
              <a:t>are faculty members and </a:t>
            </a:r>
          </a:p>
          <a:p>
            <a:pPr eaLnBrk="1" hangingPunct="1">
              <a:spcBef>
                <a:spcPts val="0"/>
              </a:spcBef>
              <a:buFontTx/>
              <a:buNone/>
            </a:pPr>
            <a:endParaRPr lang="en-US" altLang="en-US" dirty="0" smtClean="0">
              <a:solidFill>
                <a:schemeClr val="hlink"/>
              </a:solidFill>
            </a:endParaRPr>
          </a:p>
          <a:p>
            <a:pPr algn="r" eaLnBrk="1" hangingPunct="1">
              <a:spcBef>
                <a:spcPts val="0"/>
              </a:spcBef>
              <a:buFontTx/>
              <a:buNone/>
            </a:pPr>
            <a:r>
              <a:rPr lang="en-US" altLang="en-US" sz="5100" b="1" dirty="0" smtClean="0">
                <a:solidFill>
                  <a:srgbClr val="FF0000"/>
                </a:solidFill>
              </a:rPr>
              <a:t>Over 40% </a:t>
            </a:r>
            <a:r>
              <a:rPr lang="en-US" altLang="en-US" sz="3600" b="1" dirty="0" smtClean="0">
                <a:solidFill>
                  <a:srgbClr val="FF0000"/>
                </a:solidFill>
              </a:rPr>
              <a:t>are on non-tenure track appointments</a:t>
            </a:r>
            <a:endParaRPr lang="en-US" altLang="en-US" sz="2400" dirty="0" smtClean="0">
              <a:solidFill>
                <a:schemeClr val="hlink"/>
              </a:solidFill>
            </a:endParaRPr>
          </a:p>
          <a:p>
            <a:pPr eaLnBrk="1" hangingPunct="1">
              <a:lnSpc>
                <a:spcPct val="80000"/>
              </a:lnSpc>
              <a:buFontTx/>
              <a:buNone/>
            </a:pPr>
            <a:endParaRPr lang="en-US" altLang="en-US" sz="2400" dirty="0" smtClean="0"/>
          </a:p>
        </p:txBody>
      </p:sp>
      <p:sp>
        <p:nvSpPr>
          <p:cNvPr id="3" name="Title 2"/>
          <p:cNvSpPr txBox="1">
            <a:spLocks/>
          </p:cNvSpPr>
          <p:nvPr/>
        </p:nvSpPr>
        <p:spPr bwMode="auto">
          <a:xfrm>
            <a:off x="0" y="6248400"/>
            <a:ext cx="9144000" cy="528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1800" b="0" kern="0" dirty="0" smtClean="0"/>
              <a:t/>
            </a:r>
            <a:br>
              <a:rPr lang="en-US" sz="1800" b="0" kern="0" dirty="0" smtClean="0"/>
            </a:br>
            <a:r>
              <a:rPr lang="en-US" sz="1800" kern="0" dirty="0" smtClean="0"/>
              <a:t>Colorado State University Fact Book 2013-2014</a:t>
            </a:r>
            <a:endParaRPr lang="en-US" sz="1800" b="0" kern="0" dirty="0"/>
          </a:p>
        </p:txBody>
      </p:sp>
    </p:spTree>
    <p:extLst>
      <p:ext uri="{BB962C8B-B14F-4D97-AF65-F5344CB8AC3E}">
        <p14:creationId xmlns:p14="http://schemas.microsoft.com/office/powerpoint/2010/main" val="23143672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Effect transition="in" filter="fade">
                                      <p:cBhvr>
                                        <p:cTn id="7" dur="500"/>
                                        <p:tgtEl>
                                          <p:spTgt spid="3072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fade">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3">
                                            <p:txEl>
                                              <p:pRg st="5" end="5"/>
                                            </p:txEl>
                                          </p:spTgt>
                                        </p:tgtEl>
                                        <p:attrNameLst>
                                          <p:attrName>style.visibility</p:attrName>
                                        </p:attrNameLst>
                                      </p:cBhvr>
                                      <p:to>
                                        <p:strVal val="visible"/>
                                      </p:to>
                                    </p:set>
                                    <p:animEffect transition="in" filter="fade">
                                      <p:cBhvr>
                                        <p:cTn id="22"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2037" y="914400"/>
            <a:ext cx="7019925" cy="5029200"/>
          </a:xfrm>
          <a:prstGeom prst="rect">
            <a:avLst/>
          </a:prstGeom>
        </p:spPr>
      </p:pic>
      <p:sp>
        <p:nvSpPr>
          <p:cNvPr id="4" name="Title 2"/>
          <p:cNvSpPr txBox="1">
            <a:spLocks/>
          </p:cNvSpPr>
          <p:nvPr/>
        </p:nvSpPr>
        <p:spPr bwMode="auto">
          <a:xfrm>
            <a:off x="0" y="6248400"/>
            <a:ext cx="9144000" cy="528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1800" b="0" kern="0" dirty="0" smtClean="0">
                <a:latin typeface="Arial Narrow" panose="020B0606020202030204" pitchFamily="34" charset="0"/>
              </a:rPr>
              <a:t/>
            </a:r>
            <a:br>
              <a:rPr lang="en-US" sz="1800" b="0" kern="0" dirty="0" smtClean="0">
                <a:latin typeface="Arial Narrow" panose="020B0606020202030204" pitchFamily="34" charset="0"/>
              </a:rPr>
            </a:br>
            <a:r>
              <a:rPr lang="en-US" sz="1800" kern="0" dirty="0" smtClean="0">
                <a:latin typeface="Arial Narrow" panose="020B0606020202030204" pitchFamily="34" charset="0"/>
              </a:rPr>
              <a:t>Colorado State University Fact Book 2013-2014</a:t>
            </a:r>
            <a:endParaRPr lang="en-US" sz="1800" b="0" kern="0" dirty="0">
              <a:latin typeface="Arial Narrow" panose="020B0606020202030204" pitchFamily="34" charset="0"/>
            </a:endParaRPr>
          </a:p>
        </p:txBody>
      </p:sp>
    </p:spTree>
    <p:extLst>
      <p:ext uri="{BB962C8B-B14F-4D97-AF65-F5344CB8AC3E}">
        <p14:creationId xmlns:p14="http://schemas.microsoft.com/office/powerpoint/2010/main" val="2408912220"/>
      </p:ext>
    </p:extLst>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wLjAiLCJPcmlnaW5hbEFzc2VtYmx5VmVyc2lvbiI6IjMuMDAuMDYuMDAiLCJFZGl0aW9uIjoiQmFzaWMiLCJJc1BsdXNFZGl0aW9uIjpmYWxzZX0sIkVmZmVjdCI6MSwiU3R5bGUiOnsiJGlkIjoiMyIsIlRpbWViYW5kU3R5bGUiOnsiJGlkIjoiNCIsIlNjYWxlTWFya2luZyI6MCwiU2hhcGUiOjAsIlNoYXBlU3R5bGUiOnsiJGlkIjoiNSIsIk1hcmdpbiI6eyIkaWQiOiI2IiwiVG9wIjowLCJMZWZ0IjoxMCwiUmlnaHQiOjEwLCJCb3R0b20iOjB9LCJQYWRkaW5nIjp7IiRpZCI6IjciLCJUb3AiOjUsIkxlZnQiOjAsIlJpZ2h0IjowLCJCb3R0b20iOjV9LCJCYWNrZ3JvdW5kIjp7IiRpZCI6IjgiLCJDb2xvciI6eyIkaWQiOiI5IiwiQSI6MjU1LCJSIjozMSwiRyI6NzMsIkIiOjEyNSwiVHJhbnNwYXJlbmN5IjowLjB9fSwiSXNWaXNpYmxlIjp0cnVlLCJXaWR0aCI6ODU4LjAsIkhlaWdodCI6MzAuMCwiQm9yZGVyU3R5bGUiOnsiJGlkIjoiMTAiLCJMaW5lQ29sb3IiOnsiJGlkIjoiMTEiLCIkdHlwZSI6Ik5MUkUuQ29tbW9uLkRvbS5Tb2xpZENvbG9yQnJ1c2gsIE5MUkUuQ29tbW9uIiwiQ29sb3IiOnsiJGlkIjoiMTIiLCJBIjoyNTUsIlIiOjI1NSwiRyI6MCwiQiI6MCwiVHJhbnNwYXJlbmN5IjowL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Gb3JlZ3JvdW5kIjp7IiRpZCI6IjE1IiwiQ29sb3IiOnsiJGlkIjoiMTY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CwiVHJhbnNwYXJlbmN5IjoxMDAu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Gb3JlZ3JvdW5kIjp7IiRpZCI6IjIzIiwiQ29sb3IiOnsiJGlkIjoiMjQ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Gb3JlZ3JvdW5kIjp7IiRpZCI6IjMwIiwiQ29sb3IiOnsiJGlkIjoiMzEiLCJBIjoyNTUsIlIiOjAsIkciOjAsIkIiOjAsIlRyYW5zcGFyZW5jeSI6MC4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LCJUcmFuc3BhcmVuY3kiOjAu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ZvcmVncm91bmQiOnsiJGlkIjoiNDIiLCJDb2xvciI6eyIkaWQiOiI0MyIsIkEiOjI1NSwiUiI6MjU1LCJHIjoyNTUsIkIiOjI1NSwiVHJhbnNwYXJlbmN5IjowLj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AsIlRyYW5zcGFyZW5jeSI6MjUuMDk4MDM5MjE1Njg2MjcxfX0sIkFwcGVuZFllYXJPblllYXJDaGFuZ2UiOnRydWUsIkVsYXBzZWRUaW1lRm9ybWF0IjoyLCJUb2RheU1hcmtlclBvc2l0aW9uIjoy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SwiVHJhbnNwYXJlbmN5IjowLjB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iwiVHJhbnNwYXJlbmN5IjowLjB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AsIlRyYW5zcGFyZW5jeSI6MC4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Gb3JlZ3JvdW5kIjp7IiRpZCI6IjY3IiwiQ29sb3IiOnsiJGlkIjoiNjgiLCJBIjoyNTUsIlIiOjAsIkciOjAsIkIiOjAsIlRyYW5zcGFyZW5jeSI6MC4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Gb3JlZ3JvdW5kIjp7IiRpZCI6Ijc0IiwiQ29sb3IiOnsiJGlkIjoiNzU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ZvcmVncm91bmQiOnsiJGlkIjoiODMiLCJDb2xvciI6eyIkaWQiOiI4NCIsIkEiOjI1NSwiUiI6MTkyLCJHIjo4MCwiQiI6NzcsIlRyYW5zcGFyZW5jeSI6MC4w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Rm9yZWdyb3VuZCI6eyIkaWQiOiI5MCIsIkNvbG9yIjp7IiRpZCI6IjkxIiwiQSI6MjU1LCJSIjoxOTIsIkciOjgwLCJCIjo3NywiVHJhbnNwYXJlbmN5IjowLjB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CwiVHJhbnNwYXJlbmN5IjowLjB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CwiVHJhbnNwYXJlbmN5IjowLjB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LCJUcmFuc3BhcmVuY3kiOjAu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Gb3JlZ3JvdW5kIjp7IiRpZCI6IjEwOSIsIkNvbG9yIjp7IiRpZCI6IjExMCIsIkEiOjI1NSwiUiI6MCwiRyI6MCwiQiI6MCwiVHJhbnNwYXJlbmN5IjowL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Rm9yZWdyb3VuZCI6eyIkaWQiOiIxMTYiLCJDb2xvciI6eyIkaWQiOiIxMTc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xOTc0LTAxLTA3VDIzOjU5OjU5Ljk5OVoiLCJFbmREYXRlIjoiMjAwNi0wOS0wMVQyMzo1OTo1OS45OTlaIiwiRm9ybWF0IjoiTU1NIiwiVHlwZSI6MiwiQXV0b0RhdGVSYW5nZSI6dHJ1ZSwiV29ya2luZ0RheXMiOjMxLCJUb2RheU1hcmtlclRleHQiOiJUb2RheSIsIkF1dG9TY2FsZVR5cGUiOnRydWV9LCJNaWxlc3RvbmVzIjpbeyIkaWQiOiIxMjMiLCJEYXRlIjoiMTk3NC0wMS0wN1QyMzo1OTo1OS45OTlaIiwiU3R5bGUiOnsiJGlkIjoiMTI0IiwiU2hhcGUiOjAsIkNvbm5lY3Rvck1hcmdpbiI6eyIkcmVmIjoiNTQifSwiQ29ubmVjdG9yU3R5bGUiOnsiJGlkIjoiMTI1IiwiTGluZUNvbG9yIjp7IiRyZWYiOiI1NiJ9LCJMaW5lV2VpZ2h0IjoxLjAsIkxpbmVUeXBlIjowLCJQYXJlbnRTdHlsZSI6eyIkcmVmIjoiNTUifX0sIklzQmVsb3dUaW1lYmFuZCI6ZmFsc2UsIkhpZGVEYXRlIjpmYWxzZSwiU2hhcGVTaXplIjoxLCJTcGFjaW5nIjoxLjAsIlBhZGRpbmciOnsiJHJlZiI6IjU4In0sIlNoYXBlU3R5bGUiOnsiJGlkIjoiMTI2IiwiTWFyZ2luIjp7IiRyZWYiOiI2MCJ9LCJQYWRkaW5nIjp7IiRyZWYiOiI2MSJ9LCJCYWNrZ3JvdW5kIjp7IiRpZCI6IjEyNyIsIkNvbG9yIjp7IiRpZCI6IjEyOCIsIkEiOjI1NSwiUiI6MTc4LCJHIjoxNCwiQiI6MTgsIlRyYW5zcGFyZW5jeSI6MC4wfX0sIklzVmlzaWJsZSI6dHJ1ZSwiV2lkdGgiOjE4LjAsIkhlaWdodCI6MjAuMCwiQm9yZGVyU3R5bGUiOnsiJGlkIjoiMTI5IiwiTGluZUNvbG9yIjp7IiRyZWYiOiI2MyJ9LCJMaW5lV2VpZ2h0IjowLjAsIkxpbmVUeXBlIjowLCJQYXJlbnRTdHlsZSI6eyIkcmVmIjoiNjIifX0sIlBhcmVudFN0eWxlIjp7IiRyZWYiOiI1OSJ9fSwiVGl0bGVTdHlsZSI6eyIkaWQiOiIxMzAiLCJGb250U2V0dGluZ3MiOnsiJGlkIjoiMTMxIiwiRm9udFNpemUiOjExLCJGb250TmFtZSI6IkNhbGlicmkiLCJJc0JvbGQiOnRydWUsIklzSXRhbGljIjpmYWxzZSwiSXNVbmRlcmxpbmVkIjpmYWxzZSwiUGFyZW50U3R5bGUiOnsiJHJlZiI6IjY2In19LCJGb3JlZ3JvdW5kIjp7IiRyZWYiOiI2NyJ9LCJNYXhXaWR0aCI6MTQxLjIxMzY5OTM0MDgyMDM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MzIiLCJMaW5lQ29sb3IiOm51bGwsIkxpbmVXZWlnaHQiOjAuMCwiTGluZVR5cGUiOjAsIlBhcmVudFN0eWxlIjpudWxsfSwiUGFyZW50U3R5bGUiOnsiJHJlZiI6IjY1In19LCJEYXRlU3R5bGUiOnsiJGlkIjoiMTMzIiwiRm9udFNldHRpbmdzIjp7IiRpZCI6IjEzNCIsIkZvbnRTaXplIjoxMCwiRm9udE5hbWUiOiJDYWxpYnJp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1IiwiTGluZUNvbG9yIjpudWxsLCJMaW5lV2VpZ2h0IjowLjAsIkxpbmVUeXBlIjowLCJQYXJlbnRTdHlsZSI6bnVsbH0sIlBhcmVudFN0eWxlIjp7IiRyZWYiOiI3MiJ9fSwiRGF0ZUZvcm1hdCI6eyIkaWQiOiIxMzYiLCJGb3JtYXRTdHJpbmciOiJNL3l5IiwiU2VwYXJhdG9yIjoiLyIsIlVzZUludGVybmF0aW9uYWxEYXRlRm9ybWF0IjpmYWxzZX0sIklzVmlzaWJsZSI6dHJ1ZSwiUGFyZW50U3R5bGUiOnsiJHJlZiI6IjUzIn19LCJQb3NpdGlvbiI6eyIkaWQiOiIxMzciLCJSYXRpbyI6MC4wLCJJc0N1c3RvbSI6ZmFsc2V9LCJJZCI6ImFhNWE3MzY0LWY2NmUtNGUxNy1hNzNlLTFlN2RjZjMwZTEzMyIsIlRpdGxlIjoiRGUtRnVuZGluZyBvZiBIaWdoZXIgRWR1Y2F0aW9uIEJFR0lOU1xyJiB0aGUgSGlyaW5nIG9mIGEgbW9yZSBmbGV4aWJsZSAmIG1vcmUgYWZmb3JkYWJsZSBGYWN1bHR5IFNUQVJUUyIsIk5vdGUiOm51bGwsIkh5cGVybGluayI6bnVsbCwiSXNDaGFuZ2VkIjpmYWxzZSwiSXNOZXciOmZhbHNlfSx7IiRpZCI6IjEzOCIsIkRhdGUiOiIxOTkwLTAxLTE1VDIzOjU5OjU5Ljk5OVoiLCJTdHlsZSI6eyIkaWQiOiIxMzkiLCJTaGFwZSI6MCwiQ29ubmVjdG9yTWFyZ2luIjp7IiRyZWYiOiI1NCJ9LCJDb25uZWN0b3JTdHlsZSI6eyIkaWQiOiIxNDAiLCJMaW5lQ29sb3IiOnsiJHJlZiI6IjU2In0sIkxpbmVXZWlnaHQiOjEuMCwiTGluZVR5cGUiOjAsIlBhcmVudFN0eWxlIjp7IiRyZWYiOiI1NSJ9fSwiSXNCZWxvd1RpbWViYW5kIjp0cnVlLCJIaWRlRGF0ZSI6ZmFsc2UsIlNoYXBlU2l6ZSI6MSwiU3BhY2luZyI6MS4wLCJQYWRkaW5nIjp7IiRyZWYiOiI1OCJ9LCJTaGFwZVN0eWxlIjp7IiRpZCI6IjE0MSIsIk1hcmdpbiI6eyIkcmVmIjoiNjAifSwiUGFkZGluZyI6eyIkcmVmIjoiNjEifSwiQmFja2dyb3VuZCI6eyIkaWQiOiIxNDIiLCJDb2xvciI6eyIkaWQiOiIxNDMiLCJBIjoyNTUsIlIiOjExMSwiRyI6NDksIkIiOjE1MiwiVHJhbnNwYXJlbmN5IjowLjB9fSwiSXNWaXNpYmxlIjp0cnVlLCJXaWR0aCI6MTguMCwiSGVpZ2h0IjoyMC4wLCJCb3JkZXJTdHlsZSI6eyIkaWQiOiIxNDQiLCJMaW5lQ29sb3IiOnsiJHJlZiI6IjYzIn0sIkxpbmVXZWlnaHQiOjAuMCwiTGluZVR5cGUiOjAsIlBhcmVudFN0eWxlIjp7IiRyZWYiOiI2MiJ9fSwiUGFyZW50U3R5bGUiOnsiJHJlZiI6IjU5In19LCJUaXRsZVN0eWxlIjp7IiRpZCI6IjE0NSIsIkZvbnRTZXR0aW5ncyI6eyIkaWQiOiIxNDY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3IiwiTGluZUNvbG9yIjpudWxsLCJMaW5lV2VpZ2h0IjowLjAsIkxpbmVUeXBlIjowLCJQYXJlbnRTdHlsZSI6bnVsbH0sIlBhcmVudFN0eWxlIjp7IiRyZWYiOiI2NSJ9fSwiRGF0ZVN0eWxlIjp7IiRpZCI6IjE0OCIsIkZvbnRTZXR0aW5ncyI6eyIkaWQiOiIxNDk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CIsIkxpbmVDb2xvciI6bnVsbCwiTGluZVdlaWdodCI6MC4wLCJMaW5lVHlwZSI6MCwiUGFyZW50U3R5bGUiOm51bGx9LCJQYXJlbnRTdHlsZSI6eyIkcmVmIjoiNzIifX0sIkRhdGVGb3JtYXQiOnsiJGlkIjoiMTUxIiwiRm9ybWF0U3RyaW5nIjoiTS95eSIsIlNlcGFyYXRvciI6Ii8iLCJVc2VJbnRlcm5hdGlvbmFsRGF0ZUZvcm1hdCI6ZmFsc2V9LCJJc1Zpc2libGUiOnRydWUsIlBhcmVudFN0eWxlIjp7IiRyZWYiOiI1MyJ9fSwiUG9zaXRpb24iOnsiJGlkIjoiMTUyIiwiUmF0aW8iOjAuMCwiSXNDdXN0b20iOmZhbHNlfSwiSWQiOiI4MmMwNWZlOS1kZjgxLTRhMDItODcxNy00Y2QwZTMzNjU4MGYiLCJUaXRsZSI6IkNvbnZlcnNhdGlvbnMgU3RhcnQgaW4gQ08gYWJvdXQgXCJjb250aW5nZW50IGZhY3VsdHlcIiIsIk5vdGUiOm51bGwsIkh5cGVybGluayI6bnVsbCwiSXNDaGFuZ2VkIjpmYWxzZSwiSXNOZXciOmZhbHNlfSx7IiRpZCI6IjE1MyIsIkRhdGUiOiIxOTk1LTAxLTE1VDIzOjU5OjU5Ljk5OVoiLCJTdHlsZSI6eyIkaWQiOiIxNTQiLCJTaGFwZSI6MCwiQ29ubmVjdG9yTWFyZ2luIjp7IiRyZWYiOiI1NCJ9LCJDb25uZWN0b3JTdHlsZSI6eyIkaWQiOiIxNTUiLCJMaW5lQ29sb3IiOnsiJHJlZiI6IjU2In0sIkxpbmVXZWlnaHQiOjEuMCwiTGluZVR5cGUiOjAsIlBhcmVudFN0eWxlIjp7IiRyZWYiOiI1NSJ9fSwiSXNCZWxvd1RpbWViYW5kIjpmYWxzZSwiSGlkZURhdGUiOmZhbHNlLCJTaGFwZVNpemUiOjEsIlNwYWNpbmciOjEuMCwiUGFkZGluZyI6eyIkcmVmIjoiNTgifSwiU2hhcGVTdHlsZSI6eyIkaWQiOiIxNTYiLCJNYXJnaW4iOnsiJHJlZiI6IjYwIn0sIlBhZGRpbmciOnsiJHJlZiI6IjYxIn0sIkJhY2tncm91bmQiOnsiJGlkIjoiMTU3IiwiQ29sb3IiOnsiJGlkIjoiMTU4IiwiQSI6MjU1LCJSIjoyNiwiRyI6MTcwLCJCIjo2NiwiVHJhbnNwYXJlbmN5IjowLjB9fSwiSXNWaXNpYmxlIjp0cnVlLCJXaWR0aCI6MTguMCwiSGVpZ2h0IjoyMC4wLCJCb3JkZXJTdHlsZSI6eyIkaWQiOiIxNTkiLCJMaW5lQ29sb3IiOnsiJHJlZiI6IjYzIn0sIkxpbmVXZWlnaHQiOjAuMCwiTGluZVR5cGUiOjAsIlBhcmVudFN0eWxlIjp7IiRyZWYiOiI2MiJ9fSwiUGFyZW50U3R5bGUiOnsiJHJlZiI6IjU5In19LCJUaXRsZVN0eWxlIjp7IiRpZCI6IjE2MCIsIkZvbnRTZXR0aW5ncyI6eyIkaWQiOiIxNjEiLCJGb250U2l6ZSI6MTEsIkZvbnROYW1lIjoiQ2FsaWJyaSIsIklzQm9sZCI6dHJ1ZSwiSXNJdGFsaWMiOmZhbHNlLCJJc1VuZGVybGluZWQiOmZhbHNlLCJQYXJlbnRTdHlsZSI6eyIkcmVmIjoiNjYifX0sIkZvcmVncm91bmQiOnsiJHJlZiI6IjY3In0sIk1heFdpZHRoIjoyMTU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yIiwiTGluZUNvbG9yIjpudWxsLCJMaW5lV2VpZ2h0IjowLjAsIkxpbmVUeXBlIjowLCJQYXJlbnRTdHlsZSI6bnVsbH0sIlBhcmVudFN0eWxlIjp7IiRyZWYiOiI2NSJ9fSwiRGF0ZVN0eWxlIjp7IiRpZCI6IjE2MyIsIkZvbnRTZXR0aW5ncyI6eyIkaWQiOiIxNjQ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SIsIkxpbmVDb2xvciI6bnVsbCwiTGluZVdlaWdodCI6MC4wLCJMaW5lVHlwZSI6MCwiUGFyZW50U3R5bGUiOm51bGx9LCJQYXJlbnRTdHlsZSI6eyIkcmVmIjoiNzIifX0sIkRhdGVGb3JtYXQiOnsiJGlkIjoiMTY2IiwiRm9ybWF0U3RyaW5nIjoiTS95eSIsIlNlcGFyYXRvciI6Ii8iLCJVc2VJbnRlcm5hdGlvbmFsRGF0ZUZvcm1hdCI6ZmFsc2V9LCJJc1Zpc2libGUiOnRydWUsIlBhcmVudFN0eWxlIjp7IiRyZWYiOiI1MyJ9fSwiUG9zaXRpb24iOnsiJGlkIjoiMTY3IiwiUmF0aW8iOjAuMCwiSXNDdXN0b20iOmZhbHNlfSwiSWQiOiI3ZDRmNWNmMS03NzFkLTQxYzgtYjYwNi0zMGNlNjY1NGQ0N2EiLCJUaXRsZSI6IjFzdCBSZXBvcnQgJiBSZWNvbW1lbmRhdGlvbnMgb2ZmZXJlZCBieSBEZWFuIG9mIENMQSB0byBpbXByb3ZlIHdvcmtpbmcgY29uZGl0aW9ucyBmb3IgRmFjdWx0eSBvZmYgb2YgdGhlIFRlbnVyZSBUcmFjayIsIk5vdGUiOm51bGwsIkh5cGVybGluayI6bnVsbCwiSXNDaGFuZ2VkIjpmYWxzZSwiSXNOZXciOmZhbHNlfSx7IiRpZCI6IjE2OCIsIkRhdGUiOiIyMDAxLTA5LTAxVDIzOjU5OjU5Ljk5OVoiLCJTdHlsZSI6eyIkaWQiOiIxNjkiLCJTaGFwZSI6MCwiQ29ubmVjdG9yTWFyZ2luIjp7IiRyZWYiOiI1NCJ9LCJDb25uZWN0b3JTdHlsZSI6eyIkaWQiOiIxNzAiLCJMaW5lQ29sb3IiOnsiJHJlZiI6IjU2In0sIkxpbmVXZWlnaHQiOjEuMCwiTGluZVR5cGUiOjAsIlBhcmVudFN0eWxlIjp7IiRyZWYiOiI1NSJ9fSwiSXNCZWxvd1RpbWViYW5kIjp0cnVlLCJIaWRlRGF0ZSI6ZmFsc2UsIlNoYXBlU2l6ZSI6MSwiU3BhY2luZyI6MS4wLCJQYWRkaW5nIjp7IiRyZWYiOiI1OCJ9LCJTaGFwZVN0eWxlIjp7IiRpZCI6IjE3MSIsIk1hcmdpbiI6eyIkcmVmIjoiNjAifSwiUGFkZGluZyI6eyIkcmVmIjoiNjEifSwiQmFja2dyb3VuZCI6eyIkaWQiOiIxNzIiLCJDb2xvciI6eyIkaWQiOiIxNzMiLCJBIjoyNTUsIlIiOjI1NCwiRyI6MTg2LCJCIjoxMCwiVHJhbnNwYXJlbmN5IjowLjB9fSwiSXNWaXNpYmxlIjp0cnVlLCJXaWR0aCI6MTguMCwiSGVpZ2h0IjoyMC4wLCJCb3JkZXJTdHlsZSI6eyIkaWQiOiIxNzQiLCJMaW5lQ29sb3IiOnsiJHJlZiI6IjYzIn0sIkxpbmVXZWlnaHQiOjAuMCwiTGluZVR5cGUiOjAsIlBhcmVudFN0eWxlIjp7IiRyZWYiOiI2MiJ9fSwiUGFyZW50U3R5bGUiOnsiJHJlZiI6IjU5In19LCJUaXRsZVN0eWxlIjp7IiRpZCI6IjE3NSIsIkZvbnRTZXR0aW5ncyI6eyIkaWQiOiIxNzY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3IiwiTGluZUNvbG9yIjpudWxsLCJMaW5lV2VpZ2h0IjowLjAsIkxpbmVUeXBlIjowLCJQYXJlbnRTdHlsZSI6bnVsbH0sIlBhcmVudFN0eWxlIjp7IiRyZWYiOiI2NSJ9fSwiRGF0ZVN0eWxlIjp7IiRpZCI6IjE3OCIsIkZvbnRTZXR0aW5ncyI6eyIkaWQiOiIxNzk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CIsIkxpbmVDb2xvciI6bnVsbCwiTGluZVdlaWdodCI6MC4wLCJMaW5lVHlwZSI6MCwiUGFyZW50U3R5bGUiOm51bGx9LCJQYXJlbnRTdHlsZSI6eyIkcmVmIjoiNzIifX0sIkRhdGVGb3JtYXQiOnsiJHJlZiI6Ijc5In0sIklzVmlzaWJsZSI6dHJ1ZSwiUGFyZW50U3R5bGUiOnsiJHJlZiI6IjUzIn19LCJQb3NpdGlvbiI6eyIkaWQiOiIxODEiLCJSYXRpbyI6MC4wLCJJc0N1c3RvbSI6ZmFsc2V9LCJJZCI6IjE0YmY4OTE0LTYxNjgtNDU2YS1hNDA3LTNmNDM5MjFlOThiNyIsIlRpdGxlIjoiNDklIG9mIHRoZSBVbmRlcmdhZCBDcmVkaXQgSG91cnMgVGF1Z2h0IGJ5IE5UVCBGYWN1bHR5IFRlYWNoaW5nICYgT3RoZXJzIG9mZiBvZiB0aGUgVGVudXJlIFRyYWNrIiwiTm90ZSI6bnVsbCwiSHlwZXJsaW5rIjpudWxsLCJJc0NoYW5nZWQiOmZhbHNlLCJJc05ldyI6ZmFsc2V9LHsiJGlkIjoiMTgyIiwiRGF0ZSI6IjIwMDUtMDktMTVUMjM6NTk6NTkuOTk5WiIsIlN0eWxlIjp7IiRpZCI6IjE4MyIsIlNoYXBlIjowLCJDb25uZWN0b3JNYXJnaW4iOnsiJHJlZiI6IjU0In0sIkNvbm5lY3RvclN0eWxlIjp7IiRpZCI6IjE4NCIsIkxpbmVDb2xvciI6eyIkcmVmIjoiNTYifSwiTGluZVdlaWdodCI6MS4wLCJMaW5lVHlwZSI6MCwiUGFyZW50U3R5bGUiOnsiJHJlZiI6IjU1In19LCJJc0JlbG93VGltZWJhbmQiOmZhbHNlLCJIaWRlRGF0ZSI6ZmFsc2UsIlNoYXBlU2l6ZSI6MSwiU3BhY2luZyI6MS4wLCJQYWRkaW5nIjp7IiRyZWYiOiI1OCJ9LCJTaGFwZVN0eWxlIjp7IiRpZCI6IjE4NSIsIk1hcmdpbiI6eyIkcmVmIjoiNjAifSwiUGFkZGluZyI6eyIkcmVmIjoiNjEifSwiQmFja2dyb3VuZCI6eyIkaWQiOiIxODYiLCJDb2xvciI6eyIkaWQiOiIxODciLCJBIjoyNTUsIlIiOjUxLCJHIjo1MSwiQiI6MTUzLCJUcmFuc3BhcmVuY3kiOjAuMH19LCJJc1Zpc2libGUiOnRydWUsIldpZHRoIjoxOC4wLCJIZWlnaHQiOjIwLjAsIkJvcmRlclN0eWxlIjp7IiRpZCI6IjE4OCIsIkxpbmVDb2xvciI6eyIkcmVmIjoiNjMifSwiTGluZVdlaWdodCI6MC4wLCJMaW5lVHlwZSI6MCwiUGFyZW50U3R5bGUiOnsiJHJlZiI6IjYyIn19LCJQYXJlbnRTdHlsZSI6eyIkcmVmIjoiNTkifX0sIlRpdGxlU3R5bGUiOnsiJGlkIjoiMTg5IiwiRm9udFNldHRpbmdzIjp7IiRpZCI6IjE5MCIsIkZvbnRTaXplIjoxMSwiRm9udE5hbWUiOiJDYWxpYnJpIiwiSXNCb2xkIjp0cnVlLCJJc0l0YWxpYyI6ZmFsc2UsIklzVW5kZXJsaW5lZCI6ZmFsc2UsIlBhcmVudFN0eWxlIjp7IiRyZWYiOiI2NiJ9fSwiRm9yZWdyb3VuZCI6eyIkcmVmIjoiNjcifSwiTWF4V2lkdGgiOjE2NC4zMTQ5NTY2NjUwMzkw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xIiwiTGluZUNvbG9yIjpudWxsLCJMaW5lV2VpZ2h0IjowLjAsIkxpbmVUeXBlIjowLCJQYXJlbnRTdHlsZSI6bnVsbH0sIlBhcmVudFN0eWxlIjp7IiRyZWYiOiI2NSJ9fSwiRGF0ZVN0eWxlIjp7IiRpZCI6IjE5MiIsIkZvbnRTZXR0aW5ncyI6eyIkaWQiOiIxOTM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CIsIkxpbmVDb2xvciI6bnVsbCwiTGluZVdlaWdodCI6MC4wLCJMaW5lVHlwZSI6MCwiUGFyZW50U3R5bGUiOm51bGx9LCJQYXJlbnRTdHlsZSI6eyIkcmVmIjoiNzIifX0sIkRhdGVGb3JtYXQiOnsiJGlkIjoiMTk1IiwiRm9ybWF0U3RyaW5nIjoiTS95eSIsIlNlcGFyYXRvciI6Ii8iLCJVc2VJbnRlcm5hdGlvbmFsRGF0ZUZvcm1hdCI6ZmFsc2V9LCJJc1Zpc2libGUiOnRydWUsIlBhcmVudFN0eWxlIjp7IiRyZWYiOiI1MyJ9fSwiUG9zaXRpb24iOnsiJGlkIjoiMTk2IiwiUmF0aW8iOjAuMCwiSXNDdXN0b20iOmZhbHNlfSwiSWQiOiI0ZDE0YTkyYi1jNzQwLTRlNzUtOGQ3My0wZmJlY2Y2MGY4MjkiLCJUaXRsZSI6IkNTVSBTdHJhdGVnaWMgUGxhbiBpbmNsdWRlIGdvYWxzIGZvciBGYWN1bHR5IG9mZiBvZiB0aGUgVGVudXJlIFRyYWNrIiwiTm90ZSI6bnVsbCwiSHlwZXJsaW5rIjpudWxsLCJJc0NoYW5nZWQiOmZhbHNlLCJJc05ldyI6ZmFsc2V9LHsiJGlkIjoiMTk3IiwiRGF0ZSI6IjIwMDYtMDktMDFUMjM6NTk6NTkuOTk5WiIsIlN0eWxlIjp7IiRpZCI6IjE5OCIsIlNoYXBlIjowLCJDb25uZWN0b3JNYXJnaW4iOnsiJHJlZiI6IjU0In0sIkNvbm5lY3RvclN0eWxlIjp7IiRpZCI6IjE5OSIsIkxpbmVDb2xvciI6eyIkcmVmIjoiNTYifSwiTGluZVdlaWdodCI6MS4wLCJMaW5lVHlwZSI6MCwiUGFyZW50U3R5bGUiOnsiJHJlZiI6IjU1In19LCJJc0JlbG93VGltZWJhbmQiOnRydWUsIkhpZGVEYXRlIjpmYWxzZSwiU2hhcGVTaXplIjoxLCJTcGFjaW5nIjoxLjAsIlBhZGRpbmciOnsiJHJlZiI6IjU4In0sIlNoYXBlU3R5bGUiOnsiJGlkIjoiMjAwIiwiTWFyZ2luIjp7IiRyZWYiOiI2MCJ9LCJQYWRkaW5nIjp7IiRyZWYiOiI2MSJ9LCJCYWNrZ3JvdW5kIjp7IiRpZCI6IjIwMSIsIkNvbG9yIjp7IiRpZCI6IjIwMiIsIkEiOjI1NSwiUiI6MTg3LCJHIjoyMjQsIkIiOjIyNywiVHJhbnNwYXJlbmN5IjowLjB9fSwiSXNWaXNpYmxlIjp0cnVlLCJXaWR0aCI6MTguMCwiSGVpZ2h0IjoyMC4wLCJCb3JkZXJTdHlsZSI6eyIkaWQiOiIyMDMiLCJMaW5lQ29sb3IiOnsiJHJlZiI6IjYzIn0sIkxpbmVXZWlnaHQiOjAuMCwiTGluZVR5cGUiOjAsIlBhcmVudFN0eWxlIjp7IiRyZWYiOiI2MiJ9fSwiUGFyZW50U3R5bGUiOnsiJHJlZiI6IjU5In19LCJUaXRsZVN0eWxlIjp7IiRpZCI6IjIwNCIsIkZvbnRTZXR0aW5ncyI6eyIkaWQiOiIyMDUiLCJGb250U2l6ZSI6MTEsIkZvbnROYW1lIjoiQ2FsaWJyaSIsIklzQm9sZCI6dHJ1ZSwiSXNJdGFsaWMiOmZhbHNlLCJJc1VuZGVybGluZWQiOmZhbHNlLCJQYXJlbnRTdHlsZSI6eyIkcmVmIjoiNjYifX0sIkZvcmVncm91bmQiOnsiJHJlZiI6IjY3In0sIk1heFdpZHRoIjoxNTAuNjQxMDIxNzI4NTE1NjM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NiIsIkxpbmVDb2xvciI6bnVsbCwiTGluZVdlaWdodCI6MC4wLCJMaW5lVHlwZSI6MCwiUGFyZW50U3R5bGUiOm51bGx9LCJQYXJlbnRTdHlsZSI6eyIkcmVmIjoiNjUifX0sIkRhdGVTdHlsZSI6eyIkaWQiOiIyMDciLCJGb250U2V0dGluZ3MiOnsiJGlkIjoiMjA4IiwiRm9udFNpemUiOjEwLCJGb250TmFtZSI6IkNhbGlicmk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kiLCJMaW5lQ29sb3IiOm51bGwsIkxpbmVXZWlnaHQiOjAuMCwiTGluZVR5cGUiOjAsIlBhcmVudFN0eWxlIjpudWxsfSwiUGFyZW50U3R5bGUiOnsiJHJlZiI6IjcyIn19LCJEYXRlRm9ybWF0Ijp7IiRpZCI6IjIxMCIsIkZvcm1hdFN0cmluZyI6Ik0veXkiLCJTZXBhcmF0b3IiOiIvIiwiVXNlSW50ZXJuYXRpb25hbERhdGVGb3JtYXQiOmZhbHNlfSwiSXNWaXNpYmxlIjp0cnVlLCJQYXJlbnRTdHlsZSI6eyIkcmVmIjoiNTMifX0sIlBvc2l0aW9uIjp7IiRpZCI6IjIxMSIsIlJhdGlvIjowLjAsIklzQ3VzdG9tIjpmYWxzZX0sIklkIjoiMTNkN2RhMzktYmQwYi00OWU0LTkwOGMtNDYxZDlmMjkyYWU4IiwiVGl0bGUiOiJQcm92b3N0J3MgVGFzayBGb3JjZSBmb3IgU3BlY2lhbCBhbmQgVGVtcG9yYXJ5IEZhY3VsdHkgaXMgZ2l2ZW4gY2hhcmdlIGJ5IFByb3Zvc3QgRnJhbmsiLCJOb3RlIjpudWxsLCJIeXBlcmxpbmsiOm51bGwsIklzQ2hhbmdlZCI6ZmFsc2UsIklzTmV3IjpmYWxzZX1dLCJUYXNrcyI6W10sIlNldHRpbmdzIjp7IiRpZCI6IjIxMiIsIkltcGFPcHRpb25zIjp7IiRpZCI6IjIxM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wLjAiLCJPcmlnaW5hbEFzc2VtYmx5VmVyc2lvbiI6IjMuMDAuMDYuMDAiLCJFZGl0aW9uIjoiQmFzaWMiLCJJc1BsdXNFZGl0aW9uIjpmYWxzZX0sIkVmZmVjdCI6MSwiU3R5bGUiOnsiJGlkIjoiMyIsIlRpbWViYW5kU3R5bGUiOnsiJGlkIjoiNCIsIlNjYWxlTWFya2luZyI6MCwiU2hhcGUiOjAsIlNoYXBlU3R5bGUiOnsiJGlkIjoiNSIsIk1hcmdpbiI6eyIkaWQiOiI2IiwiVG9wIjowLCJMZWZ0IjoxMCwiUmlnaHQiOjEwLCJCb3R0b20iOjB9LCJQYWRkaW5nIjp7IiRpZCI6IjciLCJUb3AiOjUsIkxlZnQiOjAsIlJpZ2h0IjowLCJCb3R0b20iOjV9LCJCYWNrZ3JvdW5kIjp7IiRpZCI6IjgiLCJDb2xvciI6eyIkaWQiOiI5IiwiQSI6MjU1LCJSIjozMSwiRyI6NzMsIkIiOjEyNSwiVHJhbnNwYXJlbmN5IjowLjB9fSwiSXNWaXNpYmxlIjp0cnVlLCJXaWR0aCI6ODU4LjAsIkhlaWdodCI6MzAuMCwiQm9yZGVyU3R5bGUiOnsiJGlkIjoiMTAiLCJMaW5lQ29sb3IiOnsiJGlkIjoiMTEiLCIkdHlwZSI6Ik5MUkUuQ29tbW9uLkRvbS5Tb2xpZENvbG9yQnJ1c2gsIE5MUkUuQ29tbW9uIiwiQ29sb3IiOnsiJGlkIjoiMTIiLCJBIjoyNTUsIlIiOjI1NSwiRyI6MCwiQiI6MCwiVHJhbnNwYXJlbmN5IjowL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Gb3JlZ3JvdW5kIjp7IiRpZCI6IjE1IiwiQ29sb3IiOnsiJGlkIjoiMTY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CwiVHJhbnNwYXJlbmN5IjoxMDAu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Gb3JlZ3JvdW5kIjp7IiRpZCI6IjIzIiwiQ29sb3IiOnsiJGlkIjoiMjQ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Gb3JlZ3JvdW5kIjp7IiRpZCI6IjMwIiwiQ29sb3IiOnsiJGlkIjoiMzEiLCJBIjoyNTUsIlIiOjAsIkciOjAsIkIiOjAsIlRyYW5zcGFyZW5jeSI6MC4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LCJUcmFuc3BhcmVuY3kiOjAu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ZvcmVncm91bmQiOnsiJGlkIjoiNDIiLCJDb2xvciI6eyIkaWQiOiI0MyIsIkEiOjI1NSwiUiI6MjU1LCJHIjoyNTUsIkIiOjI1NSwiVHJhbnNwYXJlbmN5IjowLj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AsIlRyYW5zcGFyZW5jeSI6MjUuMDk4MDM5MjE1Njg2MjcxfX0sIkFwcGVuZFllYXJPblllYXJDaGFuZ2UiOnRydWUsIkVsYXBzZWRUaW1lRm9ybWF0IjoyLCJUb2RheU1hcmtlclBvc2l0aW9uIjoy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SwiVHJhbnNwYXJlbmN5IjowLjB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iwiVHJhbnNwYXJlbmN5IjowLjB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AsIlRyYW5zcGFyZW5jeSI6MC4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Gb3JlZ3JvdW5kIjp7IiRpZCI6IjY3IiwiQ29sb3IiOnsiJGlkIjoiNjgiLCJBIjoyNTUsIlIiOjAsIkciOjAsIkIiOjAsIlRyYW5zcGFyZW5jeSI6MC4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Gb3JlZ3JvdW5kIjp7IiRpZCI6Ijc0IiwiQ29sb3IiOnsiJGlkIjoiNzU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ZvcmVncm91bmQiOnsiJGlkIjoiODMiLCJDb2xvciI6eyIkaWQiOiI4NCIsIkEiOjI1NSwiUiI6MTkyLCJHIjo4MCwiQiI6NzcsIlRyYW5zcGFyZW5jeSI6MC4w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Rm9yZWdyb3VuZCI6eyIkaWQiOiI5MCIsIkNvbG9yIjp7IiRpZCI6IjkxIiwiQSI6MjU1LCJSIjoxOTIsIkciOjgwLCJCIjo3NywiVHJhbnNwYXJlbmN5IjowLjB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CwiVHJhbnNwYXJlbmN5IjowLjB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CwiVHJhbnNwYXJlbmN5IjowLjB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LCJUcmFuc3BhcmVuY3kiOjAu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Gb3JlZ3JvdW5kIjp7IiRpZCI6IjEwOSIsIkNvbG9yIjp7IiRpZCI6IjExMCIsIkEiOjI1NSwiUiI6MCwiRyI6MCwiQiI6MCwiVHJhbnNwYXJlbmN5IjowL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Rm9yZWdyb3VuZCI6eyIkaWQiOiIxMTYiLCJDb2xvciI6eyIkaWQiOiIxMTc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0LTAyLTI4VDIzOjU5OjU5Ljk5OVoiLCJFbmREYXRlIjoiMjAxNC0xMi0wMlQyMzo1OTo1OS45OTlaIiwiRm9ybWF0IjoiTU1NIiwiVHlwZSI6MiwiQXV0b0RhdGVSYW5nZSI6dHJ1ZSwiV29ya2luZ0RheXMiOjMxLCJUb2RheU1hcmtlclRleHQiOiJUb2RheSIsIkF1dG9TY2FsZVR5cGUiOnRydWV9LCJNaWxlc3RvbmVzIjpbeyIkaWQiOiIxMjMiLCJEYXRlIjoiMjAxNC0wMi0yOFQyMzo1OTo1OS45OTlaIiwiU3R5bGUiOnsiJGlkIjoiMTI0IiwiU2hhcGUiOjAsIkNvbm5lY3Rvck1hcmdpbiI6eyIkcmVmIjoiNTQifSwiQ29ubmVjdG9yU3R5bGUiOnsiJGlkIjoiMTI1IiwiTGluZUNvbG9yIjp7IiRyZWYiOiI1NiJ9LCJMaW5lV2VpZ2h0IjoxLjAsIkxpbmVUeXBlIjowLCJQYXJlbnRTdHlsZSI6eyIkcmVmIjoiNTUifX0sIklzQmVsb3dUaW1lYmFuZCI6ZmFsc2UsIkhpZGVEYXRlIjpmYWxzZSwiU2hhcGVTaXplIjoxLCJTcGFjaW5nIjoxLjAsIlBhZGRpbmciOnsiJHJlZiI6IjU4In0sIlNoYXBlU3R5bGUiOnsiJGlkIjoiMTI2IiwiTWFyZ2luIjp7IiRyZWYiOiI2MCJ9LCJQYWRkaW5nIjp7IiRyZWYiOiI2MSJ9LCJCYWNrZ3JvdW5kIjp7IiRpZCI6IjEyNyIsIkNvbG9yIjp7IiRpZCI6IjEyOCIsIkEiOjI1NSwiUiI6MjYsIkciOjE3MCwiQiI6NjYsIlRyYW5zcGFyZW5jeSI6MC4wfX0sIklzVmlzaWJsZSI6dHJ1ZSwiV2lkdGgiOjE4LjAsIkhlaWdodCI6MjAuMCwiQm9yZGVyU3R5bGUiOnsiJGlkIjoiMTI5IiwiTGluZUNvbG9yIjp7IiRyZWYiOiI2MyJ9LCJMaW5lV2VpZ2h0IjowLjAsIkxpbmVUeXBlIjowLCJQYXJlbnRTdHlsZSI6eyIkcmVmIjoiNjIifX0sIlBhcmVudFN0eWxlIjp7IiRyZWYiOiI1OSJ9fSwiVGl0bGVTdHlsZSI6eyIkaWQiOiIxMzAiLCJGb250U2V0dGluZ3MiOnsiJGlkIjoiMTMxIiwiRm9udFNpemUiOjExLCJGb250TmFtZSI6IkNhbGlicmkiLCJJc0JvbGQiOnRydWUsIklzSXRhbGljIjpmYWxzZSwiSXNVbmRlcmxpbmVkIjpmYWxzZSwiUGFyZW50U3R5bGUiOnsiJHJlZiI6IjY2In19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MiIsIkxpbmVDb2xvciI6bnVsbCwiTGluZVdlaWdodCI6MC4wLCJMaW5lVHlwZSI6MCwiUGFyZW50U3R5bGUiOm51bGx9LCJQYXJlbnRTdHlsZSI6eyIkcmVmIjoiNjUifX0sIkRhdGVTdHlsZSI6eyIkaWQiOiIxMzMiLCJGb250U2V0dGluZ3MiOnsiJGlkIjoiMTM0IiwiRm9udFNpemUiOjEwLCJGb250TmFtZSI6IkNhbGlicmk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UiLCJMaW5lQ29sb3IiOm51bGwsIkxpbmVXZWlnaHQiOjAuMCwiTGluZVR5cGUiOjAsIlBhcmVudFN0eWxlIjpudWxsfSwiUGFyZW50U3R5bGUiOnsiJHJlZiI6IjcyIn19LCJEYXRlRm9ybWF0Ijp7IiRyZWYiOiI3OSJ9LCJJc1Zpc2libGUiOnRydWUsIlBhcmVudFN0eWxlIjp7IiRyZWYiOiI1MyJ9fSwiUG9zaXRpb24iOnsiJGlkIjoiMTM2IiwiUmF0aW8iOjAuMCwiSXNDdXN0b20iOmZhbHNlfSwiSWQiOiI2MDdmNzQ0MS0xNjAzLTQ3YTMtYjI4MS04MGExZDBjNjVmNDQiLCJUaXRsZSI6IlByb3Zvc3QgT2ZmZXJzIEd1aWRlbGluZXMgZm9yIE5UVCBGYWN1dGx5IENhcmVlciBBZHZhbmNlbWVudCIsIk5vdGUiOm51bGwsIkh5cGVybGluayI6bnVsbCwiSXNDaGFuZ2VkIjpmYWxzZSwiSXNOZXciOmZhbHNlfSx7IiRpZCI6IjEzNyIsIkRhdGUiOiIyMDE0LTAzLTMxVDIzOjU5OjU5Ljk5OVoiLCJTdHlsZSI6eyIkaWQiOiIxMzgiLCJTaGFwZSI6MCwiQ29ubmVjdG9yTWFyZ2luIjp7IiRyZWYiOiI1NCJ9LCJDb25uZWN0b3JTdHlsZSI6eyIkaWQiOiIxMzkiLCJMaW5lQ29sb3IiOnsiJHJlZiI6IjU2In0sIkxpbmVXZWlnaHQiOjEuMCwiTGluZVR5cGUiOjAsIlBhcmVudFN0eWxlIjp7IiRyZWYiOiI1NSJ9fSwiSXNCZWxvd1RpbWViYW5kIjp0cnVlLCJIaWRlRGF0ZSI6ZmFsc2UsIlNoYXBlU2l6ZSI6MSwiU3BhY2luZyI6MS4wLCJQYWRkaW5nIjp7IiRyZWYiOiI1OCJ9LCJTaGFwZVN0eWxlIjp7IiRpZCI6IjE0MCIsIk1hcmdpbiI6eyIkcmVmIjoiNjAifSwiUGFkZGluZyI6eyIkcmVmIjoiNjEifSwiQmFja2dyb3VuZCI6eyIkaWQiOiIxNDEiLCJDb2xvciI6eyIkaWQiOiIxNDIiLCJBIjoyNTUsIlIiOjI1NCwiRyI6MTg2LCJCIjoxMCwiVHJhbnNwYXJlbmN5IjowLjB9fSwiSXNWaXNpYmxlIjp0cnVlLCJXaWR0aCI6MTguMCwiSGVpZ2h0IjoyMC4wLCJCb3JkZXJTdHlsZSI6eyIkaWQiOiIxNDMiLCJMaW5lQ29sb3IiOnsiJHJlZiI6IjYzIn0sIkxpbmVXZWlnaHQiOjAuMCwiTGluZVR5cGUiOjAsIlBhcmVudFN0eWxlIjp7IiRyZWYiOiI2MiJ9fSwiUGFyZW50U3R5bGUiOnsiJHJlZiI6IjU5In19LCJUaXRsZVN0eWxlIjp7IiRpZCI6IjE0NCIsIkZvbnRTZXR0aW5ncyI6eyIkaWQiOiIxNDU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2IiwiTGluZUNvbG9yIjpudWxsLCJMaW5lV2VpZ2h0IjowLjAsIkxpbmVUeXBlIjowLCJQYXJlbnRTdHlsZSI6bnVsbH0sIlBhcmVudFN0eWxlIjp7IiRyZWYiOiI2NSJ9fSwiRGF0ZVN0eWxlIjp7IiRpZCI6IjE0NyIsIkZvbnRTZXR0aW5ncyI6eyIkaWQiOiIxNDg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0OSIsIkxpbmVDb2xvciI6bnVsbCwiTGluZVdlaWdodCI6MC4wLCJMaW5lVHlwZSI6MCwiUGFyZW50U3R5bGUiOm51bGx9LCJQYXJlbnRTdHlsZSI6eyIkcmVmIjoiNzIifX0sIkRhdGVGb3JtYXQiOnsiJHJlZiI6Ijc5In0sIklzVmlzaWJsZSI6dHJ1ZSwiUGFyZW50U3R5bGUiOnsiJHJlZiI6IjUzIn19LCJQb3NpdGlvbiI6eyIkaWQiOiIxNTAiLCJSYXRpbyI6MC4wLCJJc0N1c3RvbSI6ZmFsc2V9LCJJZCI6IjdjOTc3MmRkLTlhOGQtNGFmNi1iYzZiLTQ3NzI2YTFlYmQ0MSIsIlRpdGxlIjoiNjAlIG9mIHRoZSBVbmRlcmdhZCBDcmVkaXQgSG91cnMgVGF1Z2h0IGJ5IE5UVCBGYWN1bHR5IFRlYWNoaW5nICYgT3RoZXJzIG9mZiBvZiB0aGUgVGVudXJlIFRyYWNrIiwiTm90ZSI6bnVsbCwiSHlwZXJsaW5rIjpudWxsLCJJc0NoYW5nZWQiOmZhbHNlLCJJc05ldyI6ZmFsc2V9LHsiJGlkIjoiMTUxIiwiRGF0ZSI6IjIwMTQtMDUtMDZUMjM6NTk6NTkuOTk5WiIsIlN0eWxlIjp7IiRpZCI6IjE1MiIsIlNoYXBlIjowLCJDb25uZWN0b3JNYXJnaW4iOnsiJHJlZiI6IjU0In0sIkNvbm5lY3RvclN0eWxlIjp7IiRpZCI6IjE1MyIsIkxpbmVDb2xvciI6eyIkcmVmIjoiNTYifSwiTGluZVdlaWdodCI6MS4wLCJMaW5lVHlwZSI6MCwiUGFyZW50U3R5bGUiOnsiJHJlZiI6IjU1In19LCJJc0JlbG93VGltZWJhbmQiOmZhbHNlLCJIaWRlRGF0ZSI6ZmFsc2UsIlNoYXBlU2l6ZSI6MSwiU3BhY2luZyI6MS4wLCJQYWRkaW5nIjp7IiRyZWYiOiI1OCJ9LCJTaGFwZVN0eWxlIjp7IiRpZCI6IjE1NCIsIk1hcmdpbiI6eyIkcmVmIjoiNjAifSwiUGFkZGluZyI6eyIkcmVmIjoiNjEifSwiQmFja2dyb3VuZCI6eyIkaWQiOiIxNTUiLCJDb2xvciI6eyIkaWQiOiIxNTYiLCJBIjoyNTUsIlIiOjIsIkciOjE3OCwiQiI6MjM4LCJUcmFuc3BhcmVuY3kiOjAuMH19LCJJc1Zpc2libGUiOnRydWUsIldpZHRoIjoxOC4wLCJIZWlnaHQiOjIwLjAsIkJvcmRlclN0eWxlIjp7IiRpZCI6IjE1NyIsIkxpbmVDb2xvciI6eyIkcmVmIjoiNjMifSwiTGluZVdlaWdodCI6MC4wLCJMaW5lVHlwZSI6MCwiUGFyZW50U3R5bGUiOnsiJHJlZiI6IjYyIn19LCJQYXJlbnRTdHlsZSI6eyIkcmVmIjoiNTkifX0sIlRpdGxlU3R5bGUiOnsiJGlkIjoiMTU4IiwiRm9udFNldHRpbmdzIjp7IiRpZCI6IjE1OSIsIkZvbnRTaXplIjoxMSwiRm9udE5hbWUiOiJDYWxpYnJpIiwiSXNCb2xkIjp0cnVlLCJJc0l0YWxpYyI6ZmFsc2UsIklzVW5kZXJsaW5lZCI6ZmFsc2UsIlBhcmVudFN0eWxlIjp7IiRyZWYiOiI2NiJ9fSwiRm9yZWdyb3VuZCI6eyIkcmVmIjoiNjcifSwiTWF4V2lkdGgiOjE2MS40NjI4Mjk1ODk4NDM3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wIiwiTGluZUNvbG9yIjpudWxsLCJMaW5lV2VpZ2h0IjowLjAsIkxpbmVUeXBlIjowLCJQYXJlbnRTdHlsZSI6bnVsbH0sIlBhcmVudFN0eWxlIjp7IiRyZWYiOiI2NSJ9fSwiRGF0ZVN0eWxlIjp7IiRpZCI6IjE2MSIsIkZvbnRTZXR0aW5ncyI6eyIkaWQiOiIxNjI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MyIsIkxpbmVDb2xvciI6bnVsbCwiTGluZVdlaWdodCI6MC4wLCJMaW5lVHlwZSI6MCwiUGFyZW50U3R5bGUiOm51bGx9LCJQYXJlbnRTdHlsZSI6eyIkcmVmIjoiNzIifX0sIkRhdGVGb3JtYXQiOnsiJGlkIjoiMTY0IiwiRm9ybWF0U3RyaW5nIjoiTS95eSIsIlNlcGFyYXRvciI6Ii8iLCJVc2VJbnRlcm5hdGlvbmFsRGF0ZUZvcm1hdCI6ZmFsc2V9LCJJc1Zpc2libGUiOnRydWUsIlBhcmVudFN0eWxlIjp7IiRyZWYiOiI1MyJ9fSwiUG9zaXRpb24iOnsiJGlkIjoiMTY1IiwiUmF0aW8iOjAuMCwiSXNDdXN0b20iOmZhbHNlfSwiSWQiOiIzZmIyMTBmZi00ZWUwLTQzM2ItODExOS00ZTQyMGIxNzM3MTciLCJUaXRsZSI6IkZhY3VsdHkgQ291bmNpbCBhcHByb3ZlcyB0aGUgY29udmVyc2lvbiBvZiB0aGUgQWR2aXNvcnkgQ29tbWl0dGVlIHRvIGEgU3BlY2lhbGl6ZWQgU3RhbmRpbmcgQ29tbWl0dGVlIiwiTm90ZSI6bnVsbCwiSHlwZXJsaW5rIjpudWxsLCJJc0NoYW5nZWQiOmZhbHNlLCJJc05ldyI6ZmFsc2V9LHsiJGlkIjoiMTY2IiwiRGF0ZSI6IjIwMTQtMDctMDFUMjM6NTk6NTkuOTk5WiIsIlN0eWxlIjp7IiRpZCI6IjE2NyIsIlNoYXBlIjowLCJDb25uZWN0b3JNYXJnaW4iOnsiJHJlZiI6IjU0In0sIkNvbm5lY3RvclN0eWxlIjp7IiRpZCI6IjE2OCIsIkxpbmVDb2xvciI6eyIkcmVmIjoiNTYifSwiTGluZVdlaWdodCI6MS4wLCJMaW5lVHlwZSI6MCwiUGFyZW50U3R5bGUiOnsiJHJlZiI6IjU1In19LCJJc0JlbG93VGltZWJhbmQiOnRydWUsIkhpZGVEYXRlIjpmYWxzZSwiU2hhcGVTaXplIjoxLCJTcGFjaW5nIjoxLjAsIlBhZGRpbmciOnsiJHJlZiI6IjU4In0sIlNoYXBlU3R5bGUiOnsiJGlkIjoiMTY5IiwiTWFyZ2luIjp7IiRyZWYiOiI2MCJ9LCJQYWRkaW5nIjp7IiRyZWYiOiI2MSJ9LCJCYWNrZ3JvdW5kIjp7IiRpZCI6IjE3MCIsIkNvbG9yIjp7IiRpZCI6IjE3MSIsIkEiOjI1NSwiUiI6MTg4LCJHIjowLCJCIjoxMDYsIlRyYW5zcGFyZW5jeSI6MC4wfX0sIklzVmlzaWJsZSI6dHJ1ZSwiV2lkdGgiOjE4LjAsIkhlaWdodCI6MjAuMCwiQm9yZGVyU3R5bGUiOnsiJGlkIjoiMTcyIiwiTGluZUNvbG9yIjp7IiRyZWYiOiI2MyJ9LCJMaW5lV2VpZ2h0IjowLjAsIkxpbmVUeXBlIjowLCJQYXJlbnRTdHlsZSI6eyIkcmVmIjoiNjIifX0sIlBhcmVudFN0eWxlIjp7IiRyZWYiOiI1OSJ9fSwiVGl0bGVTdHlsZSI6eyIkaWQiOiIxNzMiLCJGb250U2V0dGluZ3MiOnsiJGlkIjoiMTc0IiwiRm9udFNpemUiOjExLCJGb250TmFtZSI6IkNhbGlicmkiLCJJc0JvbGQiOnRydWUsIklzSXRhbGljIjpmYWxzZSwiSXNVbmRlcmxpbmVkIjpmYWxzZSwiUGFyZW50U3R5bGUiOnsiJHJlZiI6IjY2In19LCJGb3JlZ3JvdW5kIjp7IiRyZWYiOiI2NyJ9LCJNYXhXaWR0aCI6MTYwLjU3Nzg4MDg1OTM3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1IiwiTGluZUNvbG9yIjpudWxsLCJMaW5lV2VpZ2h0IjowLjAsIkxpbmVUeXBlIjowLCJQYXJlbnRTdHlsZSI6bnVsbH0sIlBhcmVudFN0eWxlIjp7IiRyZWYiOiI2NSJ9fSwiRGF0ZVN0eWxlIjp7IiRpZCI6IjE3NiIsIkZvbnRTZXR0aW5ncyI6eyIkaWQiOiIxNzc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OCIsIkxpbmVDb2xvciI6bnVsbCwiTGluZVdlaWdodCI6MC4wLCJMaW5lVHlwZSI6MCwiUGFyZW50U3R5bGUiOm51bGx9LCJQYXJlbnRTdHlsZSI6eyIkcmVmIjoiNzIifX0sIkRhdGVGb3JtYXQiOnsiJGlkIjoiMTc5IiwiRm9ybWF0U3RyaW5nIjoiTS95eSIsIlNlcGFyYXRvciI6Ii8iLCJVc2VJbnRlcm5hdGlvbmFsRGF0ZUZvcm1hdCI6ZmFsc2V9LCJJc1Zpc2libGUiOnRydWUsIlBhcmVudFN0eWxlIjp7IiRyZWYiOiI1MyJ9fSwiUG9zaXRpb24iOnsiJGlkIjoiMTgwIiwiUmF0aW8iOjAuMCwiSXNDdXN0b20iOmZhbHNlfSwiSWQiOiIwNDk0MWJjNC1lNmE3LTQwN2ItYTI4ZC0yOTEwNGRjYmJjZDkiLCJUaXRsZSI6IjFzdCBOVFQgRmFjdWx0eSBWb3RlIGluIEZhY3VsdHkgQ291bmNpbCAtIENoYWlyIG9mIHRoZSBDb21taXR0ZWUgb24gTm9uLVRlbnVyZSBUcmFjayBGYWN1bHR5IGJlY29tZXMgYSB2b3RpbmcgbWVtYmVyIG9mIEZhY3VsdHkgQ291bmNpbCIsIk5vdGUiOm51bGwsIkh5cGVybGluayI6bnVsbCwiSXNDaGFuZ2VkIjpmYWxzZSwiSXNOZXciOmZhbHNlfSx7IiRpZCI6IjE4MSIsIkRhdGUiOiIyMDE0LTA5LTEwVDIzOjU5OjU5Ljk5OVoiLCJTdHlsZSI6eyIkaWQiOiIxODIiLCJTaGFwZSI6MCwiQ29ubmVjdG9yTWFyZ2luIjp7IiRyZWYiOiI1NCJ9LCJDb25uZWN0b3JTdHlsZSI6eyIkaWQiOiIxODMiLCJMaW5lQ29sb3IiOnsiJHJlZiI6IjU2In0sIkxpbmVXZWlnaHQiOjEuMCwiTGluZVR5cGUiOjAsIlBhcmVudFN0eWxlIjp7IiRyZWYiOiI1NSJ9fSwiSXNCZWxvd1RpbWViYW5kIjpmYWxzZSwiSGlkZURhdGUiOmZhbHNlLCJTaGFwZVNpemUiOjEsIlNwYWNpbmciOjEuMCwiUGFkZGluZyI6eyIkcmVmIjoiNTgifSwiU2hhcGVTdHlsZSI6eyIkaWQiOiIxODQiLCJNYXJnaW4iOnsiJHJlZiI6IjYwIn0sIlBhZGRpbmciOnsiJHJlZiI6IjYxIn0sIkJhY2tncm91bmQiOnsiJGlkIjoiMTg1IiwiQ29sb3IiOnsiJGlkIjoiMTg2IiwiQSI6MjU1LCJSIjoyMzQsIkciOjIyLCJCIjozMCwiVHJhbnNwYXJlbmN5IjowLjB9fSwiSXNWaXNpYmxlIjp0cnVlLCJXaWR0aCI6MTguMCwiSGVpZ2h0IjoyMC4wLCJCb3JkZXJTdHlsZSI6eyIkaWQiOiIxODciLCJMaW5lQ29sb3IiOnsiJHJlZiI6IjYzIn0sIkxpbmVXZWlnaHQiOjAuMCwiTGluZVR5cGUiOjAsIlBhcmVudFN0eWxlIjp7IiRyZWYiOiI2MiJ9fSwiUGFyZW50U3R5bGUiOnsiJHJlZiI6IjU5In19LCJUaXRsZVN0eWxlIjp7IiRpZCI6IjE4OCIsIkZvbnRTZXR0aW5ncyI6eyIkaWQiOiIxODk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wIiwiTGluZUNvbG9yIjpudWxsLCJMaW5lV2VpZ2h0IjowLjAsIkxpbmVUeXBlIjowLCJQYXJlbnRTdHlsZSI6bnVsbH0sIlBhcmVudFN0eWxlIjp7IiRyZWYiOiI2NSJ9fSwiRGF0ZVN0eWxlIjp7IiRpZCI6IjE5MSIsIkZvbnRTZXR0aW5ncyI6eyIkaWQiOiIxOTI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MyIsIkxpbmVDb2xvciI6bnVsbCwiTGluZVdlaWdodCI6MC4wLCJMaW5lVHlwZSI6MCwiUGFyZW50U3R5bGUiOm51bGx9LCJQYXJlbnRTdHlsZSI6eyIkcmVmIjoiNzIifX0sIkRhdGVGb3JtYXQiOnsiJHJlZiI6Ijc5In0sIklzVmlzaWJsZSI6dHJ1ZSwiUGFyZW50U3R5bGUiOnsiJHJlZiI6IjUzIn19LCJQb3NpdGlvbiI6eyIkaWQiOiIxOTQiLCJSYXRpbyI6MC4wLCJJc0N1c3RvbSI6ZmFsc2V9LCJJZCI6ImEzMzQ3OWIzLTVlYzEtNGNkMi05ZWJjLWJmMmRmYTNlYzIzOSIsIlRpdGxlIjoiUHJlc2lkZW50IEZyYW5rIEFja25vd2xlZGdlcyBpbXByb3ZlbWVudHMgYW5kIHRvb2xzIGZvciBpbmNyZWFzZWQgYWR2YW5jZW1lbnQiLCJOb3RlIjpudWxsLCJIeXBlcmxpbmsiOm51bGwsIklzQ2hhbmdlZCI6ZmFsc2UsIklzTmV3IjpmYWxzZX0seyIkaWQiOiIxOTUiLCJEYXRlIjoiMjAxNC0xMC0wMVQyMzo1OTo1OS45OTlaIiwiU3R5bGUiOnsiJGlkIjoiMTk2IiwiU2hhcGUiOjAsIkNvbm5lY3Rvck1hcmdpbiI6eyIkcmVmIjoiNTQifSwiQ29ubmVjdG9yU3R5bGUiOnsiJGlkIjoiMTk3IiwiTGluZUNvbG9yIjp7IiRyZWYiOiI1NiJ9LCJMaW5lV2VpZ2h0IjoxLjAsIkxpbmVUeXBlIjowLCJQYXJlbnRTdHlsZSI6eyIkcmVmIjoiNTUifX0sIklzQmVsb3dUaW1lYmFuZCI6dHJ1ZSwiSGlkZURhdGUiOmZhbHNlLCJTaGFwZVNpemUiOjEsIlNwYWNpbmciOjEuMCwiUGFkZGluZyI6eyIkcmVmIjoiNTgifSwiU2hhcGVTdHlsZSI6eyIkaWQiOiIxOTgiLCJNYXJnaW4iOnsiJHJlZiI6IjYwIn0sIlBhZGRpbmciOnsiJHJlZiI6IjYxIn0sIkJhY2tncm91bmQiOnsiJGlkIjoiMTk5IiwiQ29sb3IiOnsiJGlkIjoiMjAwIiwiQSI6MjU1LCJSIjoxODcsIkciOjIyNCwiQiI6MjI3LCJUcmFuc3BhcmVuY3kiOjAuMH19LCJJc1Zpc2libGUiOnRydWUsIldpZHRoIjoxOC4wLCJIZWlnaHQiOjIw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MSwiRm9udE5hbWUiOiJDYWxpYnJpIiwiSXNCb2xkIjp0cnV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QiLCJMaW5lQ29sb3IiOm51bGwsIkxpbmVXZWlnaHQiOjAuMCwiTGluZVR5cGUiOjAsIlBhcmVudFN0eWxlIjpudWxsfSwiUGFyZW50U3R5bGUiOnsiJHJlZiI6IjY1In19LCJEYXRlU3R5bGUiOnsiJGlkIjoiMjA1IiwiRm9udFNldHRpbmdzIjp7IiRpZCI6IjIwNiIsIkZvbnRTaXplIjoxMCwiRm9udE5hbWUiOiJDYWxpYnJp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3IiwiTGluZUNvbG9yIjpudWxsLCJMaW5lV2VpZ2h0IjowLjAsIkxpbmVUeXBlIjowLCJQYXJlbnRTdHlsZSI6bnVsbH0sIlBhcmVudFN0eWxlIjp7IiRyZWYiOiI3MiJ9fSwiRGF0ZUZvcm1hdCI6eyIkcmVmIjoiNzkifSwiSXNWaXNpYmxlIjp0cnVlLCJQYXJlbnRTdHlsZSI6eyIkcmVmIjoiNTMifX0sIlBvc2l0aW9uIjp7IiRpZCI6IjIwOCIsIlJhdGlvIjowLjAsIklzQ3VzdG9tIjpmYWxzZX0sIklkIjoiOTllZWYwNDctNTFmNS00YTY0LTkzZjQtMDlmODYyZGFkODhmIiwiVGl0bGUiOiJWaWNlIFByb3Zvc3QgQnVzaCBvZmZlcnMgVHJhaW5pbmcgdG8gQ2FtcHVzIExlYWRlcnMgb24gTlRUIEZhY3V0bHkgQ2FyZWVyIFRyYWplY3RvcnkiLCJOb3RlIjpudWxsLCJIeXBlcmxpbmsiOm51bGwsIklzQ2hhbmdlZCI6ZmFsc2UsIklzTmV3IjpmYWxzZX0seyIkaWQiOiIyMDkiLCJEYXRlIjoiMjAxNC0xMi0wMlQyMzo1OTo1OS45OTlaIiwiU3R5bGUiOnsiJGlkIjoiMjEwIiwiU2hhcGUiOjAsIkNvbm5lY3Rvck1hcmdpbiI6eyIkcmVmIjoiNTQifSwiQ29ubmVjdG9yU3R5bGUiOnsiJGlkIjoiMjExIiwiTGluZUNvbG9yIjp7IiRyZWYiOiI1NiJ9LCJMaW5lV2VpZ2h0IjoxLjAsIkxpbmVUeXBlIjowLCJQYXJlbnRTdHlsZSI6eyIkcmVmIjoiNTUifX0sIklzQmVsb3dUaW1lYmFuZCI6ZmFsc2UsIkhpZGVEYXRlIjpmYWxzZSwiU2hhcGVTaXplIjoxLCJTcGFjaW5nIjoxLjAsIlBhZGRpbmciOnsiJHJlZiI6IjU4In0sIlNoYXBlU3R5bGUiOnsiJGlkIjoiMjEyIiwiTWFyZ2luIjp7IiRyZWYiOiI2MCJ9LCJQYWRkaW5nIjp7IiRyZWYiOiI2MSJ9LCJCYWNrZ3JvdW5kIjp7IiRpZCI6IjIxMyIsIkNvbG9yIjp7IiRpZCI6IjIxNCIsIkEiOjI1NSwiUiI6MTExLCJHIjo0OSwiQiI6MTUyLCJUcmFuc3BhcmVuY3kiOjAuMH19LCJJc1Zpc2libGUiOnRydWUsIldpZHRoIjoxOC4wLCJIZWlnaHQiOjIwLjAsIkJvcmRlclN0eWxlIjp7IiRpZCI6IjIxNSIsIkxpbmVDb2xvciI6eyIkcmVmIjoiNjMifSwiTGluZVdlaWdodCI6MC4wLCJMaW5lVHlwZSI6MCwiUGFyZW50U3R5bGUiOnsiJHJlZiI6IjYyIn19LCJQYXJlbnRTdHlsZSI6eyIkcmVmIjoiNTkifX0sIlRpdGxlU3R5bGUiOnsiJGlkIjoiMjE2IiwiRm9udFNldHRpbmdzIjp7IiRpZCI6IjIxNyIsIkZvbnRTaXplIjoxMSwiRm9udE5hbWUiOiJDYWxpYnJpIiwiSXNCb2xkIjp0cnV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giLCJMaW5lQ29sb3IiOm51bGwsIkxpbmVXZWlnaHQiOjAuMCwiTGluZVR5cGUiOjAsIlBhcmVudFN0eWxlIjpudWxsfSwiUGFyZW50U3R5bGUiOnsiJHJlZiI6IjY1In19LCJEYXRlU3R5bGUiOnsiJGlkIjoiMjE5IiwiRm9udFNldHRpbmdzIjp7IiRpZCI6IjIyMCIsIkZvbnRTaXplIjoxMCwiRm9udE5hbWUiOiJDYWxpYnJp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xIiwiTGluZUNvbG9yIjpudWxsLCJMaW5lV2VpZ2h0IjowLjAsIkxpbmVUeXBlIjowLCJQYXJlbnRTdHlsZSI6bnVsbH0sIlBhcmVudFN0eWxlIjp7IiRyZWYiOiI3MiJ9fSwiRGF0ZUZvcm1hdCI6eyIkcmVmIjoiNzkifSwiSXNWaXNpYmxlIjp0cnVlLCJQYXJlbnRTdHlsZSI6eyIkcmVmIjoiNTMifX0sIlBvc2l0aW9uIjp7IiRpZCI6IjIyMiIsIlJhdGlvIjowLjAsIklzQ3VzdG9tIjpmYWxzZX0sIklkIjoiYWZkMjYxODgtNzlhNi00OGU1LWIwNjctMWQ0NmQ2NDliNDcyIiwiVGl0bGUiOiJGYWN1bHR5IENvdW5jaWwncyBFeGVjdXRpdmUgQ29tbWl0dGVlIGludml0ZXMgQ29OVFRGIGZvciBEaXNjdXNzaW9uIG9uIE5UVCBGYWN1bHR5IiwiTm90ZSI6bnVsbCwiSHlwZXJsaW5rIjpudWxsLCJJc0NoYW5nZWQiOmZhbHNlLCJJc05ldyI6ZmFsc2V9XSwiVGFza3MiOltdLCJTZXR0aW5ncyI6eyIkaWQiOiIyMjMiLCJJbXBhT3B0aW9ucyI6eyIkaWQiOiIyMjQ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V9"/>
  <p:tag name="__MASTER" val="__part_0"/>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wLjAiLCJPcmlnaW5hbEFzc2VtYmx5VmVyc2lvbiI6IjMuMDAuMDYuMDAiLCJFZGl0aW9uIjoiQmFzaWMiLCJJc1BsdXNFZGl0aW9uIjpmYWxzZX0sIkVmZmVjdCI6MSwiU3R5bGUiOnsiJGlkIjoiMyIsIlRpbWViYW5kU3R5bGUiOnsiJGlkIjoiNCIsIlNjYWxlTWFya2luZyI6MCwiU2hhcGUiOjAsIlNoYXBlU3R5bGUiOnsiJGlkIjoiNSIsIk1hcmdpbiI6eyIkaWQiOiI2IiwiVG9wIjowLCJMZWZ0IjoxMCwiUmlnaHQiOjEwLCJCb3R0b20iOjB9LCJQYWRkaW5nIjp7IiRpZCI6IjciLCJUb3AiOjUsIkxlZnQiOjAsIlJpZ2h0IjowLCJCb3R0b20iOjV9LCJCYWNrZ3JvdW5kIjp7IiRpZCI6IjgiLCJDb2xvciI6eyIkaWQiOiI5IiwiQSI6MjU1LCJSIjozMSwiRyI6NzMsIkIiOjEyNSwiVHJhbnNwYXJlbmN5IjowLjB9fSwiSXNWaXNpYmxlIjp0cnVlLCJXaWR0aCI6ODU4LjAsIkhlaWdodCI6MzAuMCwiQm9yZGVyU3R5bGUiOnsiJGlkIjoiMTAiLCJMaW5lQ29sb3IiOnsiJGlkIjoiMTEiLCIkdHlwZSI6Ik5MUkUuQ29tbW9uLkRvbS5Tb2xpZENvbG9yQnJ1c2gsIE5MUkUuQ29tbW9uIiwiQ29sb3IiOnsiJGlkIjoiMTIiLCJBIjoyNTUsIlIiOjI1NSwiRyI6MCwiQiI6MCwiVHJhbnNwYXJlbmN5IjowL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Gb3JlZ3JvdW5kIjp7IiRpZCI6IjE1IiwiQ29sb3IiOnsiJGlkIjoiMTY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CwiVHJhbnNwYXJlbmN5IjoxMDAu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Gb3JlZ3JvdW5kIjp7IiRpZCI6IjIzIiwiQ29sb3IiOnsiJGlkIjoiMjQ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Gb3JlZ3JvdW5kIjp7IiRpZCI6IjMwIiwiQ29sb3IiOnsiJGlkIjoiMzEiLCJBIjoyNTUsIlIiOjAsIkciOjAsIkIiOjAsIlRyYW5zcGFyZW5jeSI6MC4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LCJUcmFuc3BhcmVuY3kiOjAu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ZvcmVncm91bmQiOnsiJGlkIjoiNDIiLCJDb2xvciI6eyIkaWQiOiI0MyIsIkEiOjI1NSwiUiI6MjU1LCJHIjoyNTUsIkIiOjI1NSwiVHJhbnNwYXJlbmN5IjowLj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AsIlRyYW5zcGFyZW5jeSI6MjUuMDk4MDM5MjE1Njg2MjcxfX0sIkFwcGVuZFllYXJPblllYXJDaGFuZ2UiOnRydWUsIkVsYXBzZWRUaW1lRm9ybWF0IjoyLCJUb2RheU1hcmtlclBvc2l0aW9uIjoy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SwiVHJhbnNwYXJlbmN5IjowLjB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iwiVHJhbnNwYXJlbmN5IjowLjB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AsIlRyYW5zcGFyZW5jeSI6MC4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Gb3JlZ3JvdW5kIjp7IiRpZCI6IjY3IiwiQ29sb3IiOnsiJGlkIjoiNjgiLCJBIjoyNTUsIlIiOjAsIkciOjAsIkIiOjAsIlRyYW5zcGFyZW5jeSI6MC4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Gb3JlZ3JvdW5kIjp7IiRpZCI6Ijc0IiwiQ29sb3IiOnsiJGlkIjoiNzU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ZvcmVncm91bmQiOnsiJGlkIjoiODMiLCJDb2xvciI6eyIkaWQiOiI4NCIsIkEiOjI1NSwiUiI6MTkyLCJHIjo4MCwiQiI6NzcsIlRyYW5zcGFyZW5jeSI6MC4w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Rm9yZWdyb3VuZCI6eyIkaWQiOiI5MCIsIkNvbG9yIjp7IiRpZCI6IjkxIiwiQSI6MjU1LCJSIjoxOTIsIkciOjgwLCJCIjo3NywiVHJhbnNwYXJlbmN5IjowLjB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CwiVHJhbnNwYXJlbmN5IjowLjB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CwiVHJhbnNwYXJlbmN5IjowLjB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LCJUcmFuc3BhcmVuY3kiOjAu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Gb3JlZ3JvdW5kIjp7IiRpZCI6IjEwOSIsIkNvbG9yIjp7IiRpZCI6IjExMCIsIkEiOjI1NSwiUiI6MCwiRyI6MCwiQiI6MCwiVHJhbnNwYXJlbmN5IjowL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Rm9yZWdyb3VuZCI6eyIkaWQiOiIxMTYiLCJDb2xvciI6eyIkaWQiOiIxMTc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A2LTEwLTE1VDIzOjU5OjU5Ljk5OVoiLCJFbmREYXRlIjoiMjAxMC0wOC0wMVQyMzo1OTo1OS45OTlaIiwiRm9ybWF0IjoiTU1NIiwiVHlwZSI6MiwiQXV0b0RhdGVSYW5nZSI6dHJ1ZSwiV29ya2luZ0RheXMiOjMxLCJUb2RheU1hcmtlclRleHQiOiJUb2RheSIsIkF1dG9TY2FsZVR5cGUiOnRydWV9LCJNaWxlc3RvbmVzIjpbeyIkaWQiOiIxMjMiLCJEYXRlIjoiMjAwNi0xMC0xNVQyMzo1OTo1OS45OTlaIiwiU3R5bGUiOnsiJGlkIjoiMTI0IiwiU2hhcGUiOjAsIkNvbm5lY3Rvck1hcmdpbiI6eyIkcmVmIjoiNTQifSwiQ29ubmVjdG9yU3R5bGUiOnsiJGlkIjoiMTI1IiwiTGluZUNvbG9yIjp7IiRpZCI6IjEyNiIsIiR0eXBlIjoiTkxSRS5Db21tb24uRG9tLlNvbGlkQ29sb3JCcnVzaCwgTkxSRS5Db21tb24iLCJDb2xvciI6eyIkaWQiOiIxMjciLCJBIjoyNTUsIlIiOjI1NSwiRyI6MCwiQiI6MCwiVHJhbnNwYXJlbmN5IjowLjB9fSwiTGluZVdlaWdodCI6MS4wLCJMaW5lVHlwZSI6MCwiUGFyZW50U3R5bGUiOnsiJHJlZiI6IjU1In19LCJJc0JlbG93VGltZWJhbmQiOmZhbHNlLCJIaWRlRGF0ZSI6ZmFsc2UsIlNoYXBlU2l6ZSI6MSwiU3BhY2luZyI6MS4wLCJQYWRkaW5nIjp7IiRyZWYiOiI1OCJ9LCJTaGFwZVN0eWxlIjp7IiRpZCI6IjEyOCIsIk1hcmdpbiI6eyIkcmVmIjoiNjAifSwiUGFkZGluZyI6eyIkcmVmIjoiNjEifSwiQmFja2dyb3VuZCI6eyIkcmVmIjoiMTI2In0sIklzVmlzaWJsZSI6dHJ1ZSwiV2lkdGgiOjE4LjAsIkhlaWdodCI6MjAuMCwiQm9yZGVyU3R5bGUiOnsiJGlkIjoiMTI5IiwiTGluZUNvbG9yIjp7IiRyZWYiOiI2MyJ9LCJMaW5lV2VpZ2h0IjowLjAsIkxpbmVUeXBlIjowLCJQYXJlbnRTdHlsZSI6eyIkcmVmIjoiNjIifX0sIlBhcmVudFN0eWxlIjp7IiRyZWYiOiI1OSJ9fSwiVGl0bGVTdHlsZSI6eyIkaWQiOiIxMzAiLCJGb250U2V0dGluZ3MiOnsiJGlkIjoiMTMxIiwiRm9udFNpemUiOjExLCJGb250TmFtZSI6IkNhbGlicmkiLCJJc0JvbGQiOnRydWUsIklzSXRhbGljIjpmYWxzZSwiSXNVbmRlcmxpbmVkIjpmYWxzZSwiUGFyZW50U3R5bGUiOnsiJHJlZiI6IjY2In19LCJGb3JlZ3JvdW5kIjp7IiRyZWYiOiI2NyJ9LCJNYXhXaWR0aCI6MTIzLjc2NTgyMzM2NDI1Nzgx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MzIiLCJMaW5lQ29sb3IiOm51bGwsIkxpbmVXZWlnaHQiOjAuMCwiTGluZVR5cGUiOjAsIlBhcmVudFN0eWxlIjpudWxsfSwiUGFyZW50U3R5bGUiOnsiJHJlZiI6IjY1In19LCJEYXRlU3R5bGUiOnsiJGlkIjoiMTMzIiwiRm9udFNldHRpbmdzIjp7IiRpZCI6IjEzNCIsIkZvbnRTaXplIjoxMCwiRm9udE5hbWUiOiJDYWxpYnJp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1IiwiTGluZUNvbG9yIjpudWxsLCJMaW5lV2VpZ2h0IjowLjAsIkxpbmVUeXBlIjowLCJQYXJlbnRTdHlsZSI6bnVsbH0sIlBhcmVudFN0eWxlIjp7IiRyZWYiOiI3MiJ9fSwiRGF0ZUZvcm1hdCI6eyIkaWQiOiIxMzYiLCJGb3JtYXRTdHJpbmciOiJNL3l5IiwiU2VwYXJhdG9yIjoiLyIsIlVzZUludGVybmF0aW9uYWxEYXRlRm9ybWF0IjpmYWxzZX0sIklzVmlzaWJsZSI6dHJ1ZSwiUGFyZW50U3R5bGUiOnsiJHJlZiI6IjUzIn19LCJQb3NpdGlvbiI6eyIkaWQiOiIxMzciLCJSYXRpbyI6MC4wLCJJc0N1c3RvbSI6ZmFsc2V9LCJJZCI6IjFlNDNkZTg0LTBmMzAtNDc4NC04NjM3LTZlZTQzZTY0Mzg2ZSIsIlRpdGxlIjoiMXN0IENhbXB1cyBFcXVpdHkgV2VlayBQcmVzZW50YXRpb25zIGhlbGQgQ1NVICIsIk5vdGUiOm51bGwsIkh5cGVybGluayI6bnVsbCwiSXNDaGFuZ2VkIjpmYWxzZSwiSXNOZXciOmZhbHNlfSx7IiRpZCI6IjEzOCIsIkRhdGUiOiIyMDA2LTExLTIwVDIzOjU5OjU5Ljk5OVoiLCJTdHlsZSI6eyIkaWQiOiIxMzkiLCJTaGFwZSI6MCwiQ29ubmVjdG9yTWFyZ2luIjp7IiRyZWYiOiI1NCJ9LCJDb25uZWN0b3JTdHlsZSI6eyIkaWQiOiIxNDAiLCJMaW5lQ29sb3IiOnsiJHJlZiI6IjU2In0sIkxpbmVXZWlnaHQiOjEuMCwiTGluZVR5cGUiOjAsIlBhcmVudFN0eWxlIjp7IiRyZWYiOiI1NSJ9fSwiSXNCZWxvd1RpbWViYW5kIjp0cnVlLCJIaWRlRGF0ZSI6ZmFsc2UsIlNoYXBlU2l6ZSI6MSwiU3BhY2luZyI6MS4wLCJQYWRkaW5nIjp7IiRyZWYiOiI1OCJ9LCJTaGFwZVN0eWxlIjp7IiRpZCI6IjE0MSIsIk1hcmdpbiI6eyIkcmVmIjoiNjAifSwiUGFkZGluZyI6eyIkcmVmIjoiNjEifSwiQmFja2dyb3VuZCI6eyIkaWQiOiIxNDIiLCJDb2xvciI6eyIkaWQiOiIxNDMiLCJBIjoyNTUsIlIiOjI2LCJHIjoxNzAsIkIiOjY2LCJUcmFuc3BhcmVuY3kiOjAuMH19LCJJc1Zpc2libGUiOnRydWUsIldpZHRoIjoxOC4wLCJIZWlnaHQiOjIwLjAsIkJvcmRlclN0eWxlIjp7IiRpZCI6IjE0NCIsIkxpbmVDb2xvciI6eyIkcmVmIjoiNjMifSwiTGluZVdlaWdodCI6MC4wLCJMaW5lVHlwZSI6MCwiUGFyZW50U3R5bGUiOnsiJHJlZiI6IjYyIn19LCJQYXJlbnRTdHlsZSI6eyIkcmVmIjoiNTkifX0sIlRpdGxlU3R5bGUiOnsiJGlkIjoiMTQ1IiwiRm9udFNldHRpbmdzIjp7IiRpZCI6IjE0NiIsIkZvbnRTaXplIjoxMSwiRm9udE5hbWUiOiJDYWxpYnJpIiwiSXNCb2xkIjp0cnV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DciLCJMaW5lQ29sb3IiOm51bGwsIkxpbmVXZWlnaHQiOjAuMCwiTGluZVR5cGUiOjAsIlBhcmVudFN0eWxlIjpudWxsfSwiUGFyZW50U3R5bGUiOnsiJHJlZiI6IjY1In19LCJEYXRlU3R5bGUiOnsiJGlkIjoiMTQ4IiwiRm9udFNldHRpbmdzIjp7IiRpZCI6IjE0OSIsIkZvbnRTaXplIjoxMCwiRm9udE5hbWUiOiJDYWxpYnJp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wIiwiTGluZUNvbG9yIjpudWxsLCJMaW5lV2VpZ2h0IjowLjAsIkxpbmVUeXBlIjowLCJQYXJlbnRTdHlsZSI6bnVsbH0sIlBhcmVudFN0eWxlIjp7IiRyZWYiOiI3MiJ9fSwiRGF0ZUZvcm1hdCI6eyIkaWQiOiIxNTEiLCJGb3JtYXRTdHJpbmciOiJNL3l5IiwiU2VwYXJhdG9yIjoiLyIsIlVzZUludGVybmF0aW9uYWxEYXRlRm9ybWF0IjpmYWxzZX0sIklzVmlzaWJsZSI6dHJ1ZSwiUGFyZW50U3R5bGUiOnsiJHJlZiI6IjUzIn19LCJQb3NpdGlvbiI6eyIkaWQiOiIxNTIiLCJSYXRpbyI6MC4wLCJJc0N1c3RvbSI6ZmFsc2V9LCJJZCI6ImUzYzBhNTI3LTA4N2YtNDkxMC04NTY4LWM5ZGQ4M2E2N2FhNSIsIlRpdGxlIjoiUHJvdm9zdCBBcHByb3ZlcyB0aGUgXCI2IFInc1wiIGFzIEFjdGlvbiBJdGVtcyB0byBJbXByb3ZlIHRoZSBXb3JraW5nIENvbmRpdGlvbnMgZm9yIE5UVCBmYWN1bHR5IiwiTm90ZSI6bnVsbCwiSHlwZXJsaW5rIjpudWxsLCJJc0NoYW5nZWQiOmZhbHNlLCJJc05ldyI6ZmFsc2V9LHsiJGlkIjoiMTUzIiwiRGF0ZSI6IjIwMDctMTAtMDFUMjM6NTk6NTkuOTk5WiIsIlN0eWxlIjp7IiRpZCI6IjE1NCIsIlNoYXBlIjowLCJDb25uZWN0b3JNYXJnaW4iOnsiJHJlZiI6IjU0In0sIkNvbm5lY3RvclN0eWxlIjp7IiRpZCI6IjE1NSIsIkxpbmVDb2xvciI6eyIkcmVmIjoiNTYifSwiTGluZVdlaWdodCI6MS4wLCJMaW5lVHlwZSI6MCwiUGFyZW50U3R5bGUiOnsiJHJlZiI6IjU1In19LCJJc0JlbG93VGltZWJhbmQiOmZhbHNlLCJIaWRlRGF0ZSI6ZmFsc2UsIlNoYXBlU2l6ZSI6MSwiU3BhY2luZyI6MS4wLCJQYWRkaW5nIjp7IiRyZWYiOiI1OCJ9LCJTaGFwZVN0eWxlIjp7IiRpZCI6IjE1NiIsIk1hcmdpbiI6eyIkcmVmIjoiNjAifSwiUGFkZGluZyI6eyIkcmVmIjoiNjEifSwiQmFja2dyb3VuZCI6eyIkaWQiOiIxNTciLCJDb2xvciI6eyIkaWQiOiIxNTgiLCJBIjoyNTUsIlIiOjI1NCwiRyI6MTg2LCJCIjoxMCwiVHJhbnNwYXJlbmN5IjowLjB9fSwiSXNWaXNpYmxlIjp0cnVlLCJXaWR0aCI6MTguMCwiSGVpZ2h0IjoyMC4wLCJCb3JkZXJTdHlsZSI6eyIkaWQiOiIxNTkiLCJMaW5lQ29sb3IiOnsiJHJlZiI6IjYzIn0sIkxpbmVXZWlnaHQiOjAuMCwiTGluZVR5cGUiOjAsIlBhcmVudFN0eWxlIjp7IiRyZWYiOiI2MiJ9fSwiUGFyZW50U3R5bGUiOnsiJHJlZiI6IjU5In19LCJUaXRsZVN0eWxlIjp7IiRpZCI6IjE2MCIsIkZvbnRTZXR0aW5ncyI6eyIkaWQiOiIxNjE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yIiwiTGluZUNvbG9yIjpudWxsLCJMaW5lV2VpZ2h0IjowLjAsIkxpbmVUeXBlIjowLCJQYXJlbnRTdHlsZSI6bnVsbH0sIlBhcmVudFN0eWxlIjp7IiRyZWYiOiI2NSJ9fSwiRGF0ZVN0eWxlIjp7IiRpZCI6IjE2MyIsIkZvbnRTZXR0aW5ncyI6eyIkaWQiOiIxNjQ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SIsIkxpbmVDb2xvciI6bnVsbCwiTGluZVdlaWdodCI6MC4wLCJMaW5lVHlwZSI6MCwiUGFyZW50U3R5bGUiOm51bGx9LCJQYXJlbnRTdHlsZSI6eyIkcmVmIjoiNzIifX0sIkRhdGVGb3JtYXQiOnsiJHJlZiI6Ijc5In0sIklzVmlzaWJsZSI6dHJ1ZSwiUGFyZW50U3R5bGUiOnsiJHJlZiI6IjUzIn19LCJQb3NpdGlvbiI6eyIkaWQiOiIxNjYiLCJSYXRpbyI6MC4wLCJJc0N1c3RvbSI6ZmFsc2V9LCJJZCI6ImY5ODQ2NjFhLWQxMTQtNGExNi04NmNjLTJmNDNlZmZmMTMwNiIsIlRpdGxlIjoiNjQlIG9mIHRoZSBVbmRlcmdhZCBDcmVkaXQgSG91cnMgVGF1Z2h0IGJ5IE5UVCBGYWN1bHR5IFRlYWNoaW5nICYgT3RoZXJzIG9mZiBvZiB0aGUgVGVudXJlIFRyYWNrIiwiTm90ZSI6bnVsbCwiSHlwZXJsaW5rIjpudWxsLCJJc0NoYW5nZWQiOmZhbHNlLCJJc05ldyI6ZmFsc2V9LHsiJGlkIjoiMTY3IiwiRGF0ZSI6IjIwMDktMDMtMTVUMjM6NTk6NTkuOTk5WiIsIlN0eWxlIjp7IiRpZCI6IjE2OCIsIlNoYXBlIjowLCJDb25uZWN0b3JNYXJnaW4iOnsiJHJlZiI6IjU0In0sIkNvbm5lY3RvclN0eWxlIjp7IiRpZCI6IjE2OSIsIkxpbmVDb2xvciI6eyIkaWQiOiIxNzAiLCIkdHlwZSI6Ik5MUkUuQ29tbW9uLkRvbS5Tb2xpZENvbG9yQnJ1c2gsIE5MUkUuQ29tbW9uIiwiQ29sb3IiOnsiJGlkIjoiMTcxIiwiQSI6MjU1LCJSIjoxNTMsIkciOjI1NSwiQiI6MjA0LCJUcmFuc3BhcmVuY3kiOjAuMH19LCJMaW5lV2VpZ2h0IjoxLjAsIkxpbmVUeXBlIjowLCJQYXJlbnRTdHlsZSI6eyIkcmVmIjoiNTUifX0sIklzQmVsb3dUaW1lYmFuZCI6dHJ1ZSwiSGlkZURhdGUiOmZhbHNlLCJTaGFwZVNpemUiOjEsIlNwYWNpbmciOjEuMCwiUGFkZGluZyI6eyIkcmVmIjoiNTgifSwiU2hhcGVTdHlsZSI6eyIkaWQiOiIxNzIiLCJNYXJnaW4iOnsiJHJlZiI6IjYwIn0sIlBhZGRpbmciOnsiJHJlZiI6IjYxIn0sIkJhY2tncm91bmQiOnsiJHJlZiI6IjE3MCJ9LCJJc1Zpc2libGUiOnRydWUsIldpZHRoIjoxOC4wLCJIZWlnaHQiOjIwLjAsIkJvcmRlclN0eWxlIjp7IiRpZCI6IjE3MyIsIkxpbmVDb2xvciI6eyIkcmVmIjoiNjMifSwiTGluZVdlaWdodCI6MC4wLCJMaW5lVHlwZSI6MCwiUGFyZW50U3R5bGUiOnsiJHJlZiI6IjYyIn19LCJQYXJlbnRTdHlsZSI6eyIkcmVmIjoiNTkifX0sIlRpdGxlU3R5bGUiOnsiJGlkIjoiMTc0IiwiRm9udFNldHRpbmdzIjp7IiRpZCI6IjE3NSIsIkZvbnRTaXplIjoxMSwiRm9udE5hbWUiOiJDYWxpYnJpIiwiSXNCb2xkIjp0cnVlLCJJc0l0YWxpYyI6ZmFsc2UsIklzVW5kZXJsaW5lZCI6ZmFsc2UsIlBhcmVudFN0eWxlIjp7IiRyZWYiOiI2NiJ9fSwiRm9yZWdyb3VuZCI6eyIkcmVmIjoiNjcifSwiTWF4V2lkdGgiOjE2My4xMzY2ODgyMzI0MjE4O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c2IiwiTGluZUNvbG9yIjpudWxsLCJMaW5lV2VpZ2h0IjowLjAsIkxpbmVUeXBlIjowLCJQYXJlbnRTdHlsZSI6bnVsbH0sIlBhcmVudFN0eWxlIjp7IiRyZWYiOiI2NSJ9fSwiRGF0ZVN0eWxlIjp7IiRpZCI6IjE3NyIsIkZvbnRTZXR0aW5ncyI6eyIkaWQiOiIxNzg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OSIsIkxpbmVDb2xvciI6bnVsbCwiTGluZVdlaWdodCI6MC4wLCJMaW5lVHlwZSI6MCwiUGFyZW50U3R5bGUiOm51bGx9LCJQYXJlbnRTdHlsZSI6eyIkcmVmIjoiNzIifX0sIkRhdGVGb3JtYXQiOnsiJGlkIjoiMTgwIiwiRm9ybWF0U3RyaW5nIjoiTS95eSIsIlNlcGFyYXRvciI6Ii8iLCJVc2VJbnRlcm5hdGlvbmFsRGF0ZUZvcm1hdCI6ZmFsc2V9LCJJc1Zpc2libGUiOnRydWUsIlBhcmVudFN0eWxlIjp7IiRyZWYiOiI1MyJ9fSwiUG9zaXRpb24iOnsiJGlkIjoiMTgxIiwiUmF0aW8iOjAuMCwiSXNDdXN0b20iOmZhbHNlfSwiSWQiOiI2NWUyMWFiZC0wM2U0LTRmOTQtODI2Mi01N2NmMWMyMjllMTIiLCJUaXRsZSI6IlRhc2sgRm9yY2UgcHJvcG9zZXMgQWR2aXNvcnkgQ29tbWl0dGVlIHRvIEZhY3VsdHkgQ291bmNpbCBvbiBOVFQgRmFjdWx0eSIsIk5vdGUiOm51bGwsIkh5cGVybGluayI6bnVsbCwiSXNDaGFuZ2VkIjpmYWxzZSwiSXNOZXciOmZhbHNlfSx7IiRpZCI6IjE4MiIsIkRhdGUiOiIyMDEwLTAzLTAxVDIzOjU5OjU5Ljk5OVoiLCJTdHlsZSI6eyIkaWQiOiIxODMiLCJTaGFwZSI6MCwiQ29ubmVjdG9yTWFyZ2luIjp7IiRyZWYiOiI1NCJ9LCJDb25uZWN0b3JTdHlsZSI6eyIkaWQiOiIxODQiLCJMaW5lQ29sb3IiOnsiJHJlZiI6IjU2In0sIkxpbmVXZWlnaHQiOjEuMCwiTGluZVR5cGUiOjAsIlBhcmVudFN0eWxlIjp7IiRyZWYiOiI1NSJ9fSwiSXNCZWxvd1RpbWViYW5kIjpmYWxzZSwiSGlkZURhdGUiOmZhbHNlLCJTaGFwZVNpemUiOjEsIlNwYWNpbmciOjEuMCwiUGFkZGluZyI6eyIkcmVmIjoiNTgifSwiU2hhcGVTdHlsZSI6eyIkaWQiOiIxODUiLCJNYXJnaW4iOnsiJHJlZiI6IjYwIn0sIlBhZGRpbmciOnsiJHJlZiI6IjYxIn0sIkJhY2tncm91bmQiOnsiJGlkIjoiMTg2IiwiQ29sb3IiOnsiJGlkIjoiMTg3IiwiQSI6MjU1LCJSIjoyLCJHIjoxNzgsIkIiOjIzOCwiVHJhbnNwYXJlbmN5IjowLjB9fSwiSXNWaXNpYmxlIjp0cnVlLCJXaWR0aCI6MTguMCwiSGVpZ2h0IjoyMC4wLCJCb3JkZXJTdHlsZSI6eyIkaWQiOiIxODgiLCJMaW5lQ29sb3IiOnsiJHJlZiI6IjYzIn0sIkxpbmVXZWlnaHQiOjAuMCwiTGluZVR5cGUiOjAsIlBhcmVudFN0eWxlIjp7IiRyZWYiOiI2MiJ9fSwiUGFyZW50U3R5bGUiOnsiJHJlZiI6IjU5In19LCJUaXRsZVN0eWxlIjp7IiRpZCI6IjE4OSIsIkZvbnRTZXR0aW5ncyI6eyIkaWQiOiIxOTA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xIiwiTGluZUNvbG9yIjpudWxsLCJMaW5lV2VpZ2h0IjowLjAsIkxpbmVUeXBlIjowLCJQYXJlbnRTdHlsZSI6bnVsbH0sIlBhcmVudFN0eWxlIjp7IiRyZWYiOiI2NSJ9fSwiRGF0ZVN0eWxlIjp7IiRpZCI6IjE5MiIsIkZvbnRTZXR0aW5ncyI6eyIkaWQiOiIxOTM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CIsIkxpbmVDb2xvciI6bnVsbCwiTGluZVdlaWdodCI6MC4wLCJMaW5lVHlwZSI6MCwiUGFyZW50U3R5bGUiOm51bGx9LCJQYXJlbnRTdHlsZSI6eyIkcmVmIjoiNzIifX0sIkRhdGVGb3JtYXQiOnsiJGlkIjoiMTk1IiwiRm9ybWF0U3RyaW5nIjoiTS95eSIsIlNlcGFyYXRvciI6Ii8iLCJVc2VJbnRlcm5hdGlvbmFsRGF0ZUZvcm1hdCI6ZmFsc2V9LCJJc1Zpc2libGUiOnRydWUsIlBhcmVudFN0eWxlIjp7IiRyZWYiOiI1MyJ9fSwiUG9zaXRpb24iOnsiJGlkIjoiMTk2IiwiUmF0aW8iOjAuMCwiSXNDdXN0b20iOmZhbHNlfSwiSWQiOiI1MWE5Y2I5NC1iZjllLTRlZTYtOGVkYy1jZWNjYzdmNzM3ZDgiLCJUaXRsZSI6IkZhY3VsdHkgQ291bmNpbCBhcHByb3ZlcyB0aGUgZm9ybWF0aW9uIG9mIHRoZSBBZHZpc29yeSBDb21taXR0ZWUgb24gTlRUIEZhY3VsdHkiLCJOb3RlIjpudWxsLCJIeXBlcmxpbmsiOm51bGwsIklzQ2hhbmdlZCI6ZmFsc2UsIklzTmV3IjpmYWxzZX0seyIkaWQiOiIxOTciLCJEYXRlIjoiMjAxMC0wOC0wMVQyMzo1OTo1OS45OTlaIiwiU3R5bGUiOnsiJGlkIjoiMTk4IiwiU2hhcGUiOjAsIkNvbm5lY3Rvck1hcmdpbiI6eyIkcmVmIjoiNTQifSwiQ29ubmVjdG9yU3R5bGUiOnsiJGlkIjoiMTk5IiwiTGluZUNvbG9yIjp7IiRyZWYiOiI1NiJ9LCJMaW5lV2VpZ2h0IjoxLjAsIkxpbmVUeXBlIjowLCJQYXJlbnRTdHlsZSI6eyIkcmVmIjoiNTUifX0sIklzQmVsb3dUaW1lYmFuZCI6dHJ1ZSwiSGlkZURhdGUiOmZhbHNlLCJTaGFwZVNpemUiOjEsIlNwYWNpbmciOjEuMCwiUGFkZGluZyI6eyIkcmVmIjoiNTgifSwiU2hhcGVTdHlsZSI6eyIkaWQiOiIyMDAiLCJNYXJnaW4iOnsiJHJlZiI6IjYwIn0sIlBhZGRpbmciOnsiJHJlZiI6IjYxIn0sIkJhY2tncm91bmQiOnsiJGlkIjoiMjAxIiwiQ29sb3IiOnsiJGlkIjoiMjAyIiwiQSI6MjU1LCJSIjoxMTEsIkciOjQ5LCJCIjoxNTIsIlRyYW5zcGFyZW5jeSI6MC4wfX0sIklzVmlzaWJsZSI6dHJ1ZSwiV2lkdGgiOjE4LjAsIkhlaWdodCI6MjAuMCwiQm9yZGVyU3R5bGUiOnsiJGlkIjoiMjAzIiwiTGluZUNvbG9yIjp7IiRyZWYiOiI2MyJ9LCJMaW5lV2VpZ2h0IjowLjAsIkxpbmVUeXBlIjowLCJQYXJlbnRTdHlsZSI6eyIkcmVmIjoiNjIifX0sIlBhcmVudFN0eWxlIjp7IiRyZWYiOiI1OSJ9fSwiVGl0bGVTdHlsZSI6eyIkaWQiOiIyMDQiLCJGb250U2V0dGluZ3MiOnsiJGlkIjoiMjA1IiwiRm9udFNpemUiOjExLCJGb250TmFtZSI6IkNhbGlicmkiLCJJc0JvbGQiOnRydWUsIklzSXRhbGljIjpmYWxzZSwiSXNVbmRlcmxpbmVkIjpmYWxzZSwiUGFyZW50U3R5bGUiOnsiJHJlZiI6IjY2In19LCJGb3JlZ3JvdW5kIjp7IiRyZWYiOiI2NyJ9LCJNYXhXaWR0aCI6MTU1LjM0ODI2NjYwMTU2Mj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NiIsIkxpbmVDb2xvciI6bnVsbCwiTGluZVdlaWdodCI6MC4wLCJMaW5lVHlwZSI6MCwiUGFyZW50U3R5bGUiOm51bGx9LCJQYXJlbnRTdHlsZSI6eyIkcmVmIjoiNjUifX0sIkRhdGVTdHlsZSI6eyIkaWQiOiIyMDciLCJGb250U2V0dGluZ3MiOnsiJGlkIjoiMjA4IiwiRm9udFNpemUiOjEwLCJGb250TmFtZSI6IkNhbGlicmk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kiLCJMaW5lQ29sb3IiOm51bGwsIkxpbmVXZWlnaHQiOjAuMCwiTGluZVR5cGUiOjAsIlBhcmVudFN0eWxlIjpudWxsfSwiUGFyZW50U3R5bGUiOnsiJHJlZiI6IjcyIn19LCJEYXRlRm9ybWF0Ijp7IiRpZCI6IjIxMCIsIkZvcm1hdFN0cmluZyI6Ik0veXkiLCJTZXBhcmF0b3IiOiIvIiwiVXNlSW50ZXJuYXRpb25hbERhdGVGb3JtYXQiOmZhbHNlfSwiSXNWaXNpYmxlIjp0cnVlLCJQYXJlbnRTdHlsZSI6eyIkcmVmIjoiNTMifX0sIlBvc2l0aW9uIjp7IiRpZCI6IjIxMSIsIlJhdGlvIjowLjAsIklzQ3VzdG9tIjpmYWxzZX0sIklkIjoiNTJjYTI0YWUtZGI4OS00MmU0LWJlNjYtMjViNGRlN2MxMDU3IiwiVGl0bGUiOiJBZHZpc29yeSBDb21taXR0ZWUgb24gTlRURiBpcyBBc3NlbWJsZWQgKENvbW1pdHRlZSBvbiBOb24tVGVudXJlLVRyYWNrIEZhY3VsdHk7IENvTlRURikiLCJOb3RlIjpudWxsLCJIeXBlcmxpbmsiOm51bGwsIklzQ2hhbmdlZCI6ZmFsc2UsIklzTmV3IjpmYWxzZX1dLCJUYXNrcyI6W10sIlNldHRpbmdzIjp7IiRpZCI6IjIxMiIsIkltcGFPcHRpb25zIjp7IiRpZCI6IjIxM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
  <p:tag name="__MASTER" val="__part_0"/>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wLjAiLCJPcmlnaW5hbEFzc2VtYmx5VmVyc2lvbiI6IjMuMDAuMDYuMDAiLCJFZGl0aW9uIjoiQmFzaWMiLCJJc1BsdXNFZGl0aW9uIjpmYWxzZX0sIkVmZmVjdCI6MSwiU3R5bGUiOnsiJGlkIjoiMyIsIlRpbWViYW5kU3R5bGUiOnsiJGlkIjoiNCIsIlNjYWxlTWFya2luZyI6MCwiU2hhcGUiOjAsIlNoYXBlU3R5bGUiOnsiJGlkIjoiNSIsIk1hcmdpbiI6eyIkaWQiOiI2IiwiVG9wIjowLCJMZWZ0IjoxMCwiUmlnaHQiOjEwLCJCb3R0b20iOjB9LCJQYWRkaW5nIjp7IiRpZCI6IjciLCJUb3AiOjUsIkxlZnQiOjAsIlJpZ2h0IjowLCJCb3R0b20iOjV9LCJCYWNrZ3JvdW5kIjp7IiRpZCI6IjgiLCJDb2xvciI6eyIkaWQiOiI5IiwiQSI6MjU1LCJSIjozMSwiRyI6NzMsIkIiOjEyNSwiVHJhbnNwYXJlbmN5IjowLjB9fSwiSXNWaXNpYmxlIjp0cnVlLCJXaWR0aCI6ODU4LjAsIkhlaWdodCI6MzAuMCwiQm9yZGVyU3R5bGUiOnsiJGlkIjoiMTAiLCJMaW5lQ29sb3IiOnsiJGlkIjoiMTEiLCIkdHlwZSI6Ik5MUkUuQ29tbW9uLkRvbS5Tb2xpZENvbG9yQnJ1c2gsIE5MUkUuQ29tbW9uIiwiQ29sb3IiOnsiJGlkIjoiMTIiLCJBIjoyNTUsIlIiOjI1NSwiRyI6MCwiQiI6MCwiVHJhbnNwYXJlbmN5IjowL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Gb3JlZ3JvdW5kIjp7IiRpZCI6IjE1IiwiQ29sb3IiOnsiJGlkIjoiMTY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CwiVHJhbnNwYXJlbmN5IjoxMDAu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Gb3JlZ3JvdW5kIjp7IiRpZCI6IjIzIiwiQ29sb3IiOnsiJGlkIjoiMjQiLCJBIjoyNTUsIlIiOjE5MiwiRyI6ODAsIkIiOjc3LCJUcmFuc3BhcmVuY3kiOjAuM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Gb3JlZ3JvdW5kIjp7IiRpZCI6IjMwIiwiQ29sb3IiOnsiJGlkIjoiMzEiLCJBIjoyNTUsIlIiOjAsIkciOjAsIkIiOjAsIlRyYW5zcGFyZW5jeSI6MC4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LCJUcmFuc3BhcmVuY3kiOjAu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ZvcmVncm91bmQiOnsiJGlkIjoiNDIiLCJDb2xvciI6eyIkaWQiOiI0MyIsIkEiOjI1NSwiUiI6MjU1LCJHIjoyNTUsIkIiOjI1NSwiVHJhbnNwYXJlbmN5IjowLj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NTUsIkciOjAsIkIiOjAsIlRyYW5zcGFyZW5jeSI6MjUuMDk4MDM5MjE1Njg2MjcxfX0sIkFwcGVuZFllYXJPblllYXJDaGFuZ2UiOnRydWUsIkVsYXBzZWRUaW1lRm9ybWF0IjoyLCJUb2RheU1hcmtlclBvc2l0aW9uIjoy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SwiVHJhbnNwYXJlbmN5IjowLjB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zMSwiRyI6NzMsIkIiOjEyNiwiVHJhbnNwYXJlbmN5IjowLjB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AsIlRyYW5zcGFyZW5jeSI6MC4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Gb3JlZ3JvdW5kIjp7IiRpZCI6IjY3IiwiQ29sb3IiOnsiJGlkIjoiNjgiLCJBIjoyNTUsIlIiOjAsIkciOjAsIkIiOjAsIlRyYW5zcGFyZW5jeSI6MC4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Gb3JlZ3JvdW5kIjp7IiRpZCI6Ijc0IiwiQ29sb3IiOnsiJGlkIjoiNzU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eXkiLCJTZXBhcmF0b3IiOiIvIiwiVXNlSW50ZXJuYXRpb25hbERhdGVGb3JtYXQiOmZhbHNlfSwiSXNWaXNpYmxlIjp0cnVlLCJQYXJlbnRTdHlsZSI6bnVsbH0sIkRlZmF1bHRUYXNrU3R5bGUiOnsiJGlkIjoiODAiLCJTaGFwZSI6MCwiU2hhcGVUaGlja25lc3MiOjEsIkR1cmF0aW9uRm9ybWF0IjowLCJJbmNsdWRlTm9uV29ya2luZ0RheXNJbkR1cmF0aW9uIjp0cnVlLCJQZXJjZW50YWdlQ29tcGxldGVTdHlsZSI6eyIkaWQiOiI4MSIsIkZvbnRTZXR0aW5ncyI6eyIkaWQiOiI4MiIsIkZvbnRTaXplIjoxMCwiRm9udE5hbWUiOiJDYWxpYnJpIiwiSXNCb2xkIjpmYWxzZSwiSXNJdGFsaWMiOmZhbHNlLCJJc1VuZGVybGluZWQiOmZhbHNlLCJQYXJlbnRTdHlsZSI6bnVsbH0sIkZvcmVncm91bmQiOnsiJGlkIjoiODMiLCJDb2xvciI6eyIkaWQiOiI4NCIsIkEiOjI1NSwiUiI6MTkyLCJHIjo4MCwiQiI6NzcsIlRyYW5zcGFyZW5jeSI6MC4w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Rm9yZWdyb3VuZCI6eyIkaWQiOiI5MCIsIkNvbG9yIjp7IiRpZCI6IjkxIiwiQSI6MjU1LCJSIjoxOTIsIkciOjgwLCJCIjo3NywiVHJhbnNwYXJlbmN5IjowLjB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CwiVHJhbnNwYXJlbmN5IjowLjB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CwiVHJhbnNwYXJlbmN5IjowLjB9fSwiTGluZVdlaWdodCI6MC4wLCJMaW5lVHlwZSI6MCwiUGFyZW50U3R5bGUiOm51bGx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LCJUcmFuc3BhcmVuY3kiOjAu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Gb3JlZ3JvdW5kIjp7IiRpZCI6IjEwOSIsIkNvbG9yIjp7IiRpZCI6IjExMCIsIkEiOjI1NSwiUiI6MCwiRyI6MCwiQiI6MCwiVHJhbnNwYXJlbmN5IjowLjB9fSwiTWF4V2lkdGgiOjIw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Rm9yZWdyb3VuZCI6eyIkaWQiOiIxMTYiLCJDb2xvciI6eyIkaWQiOiIxMTciLCJBIjoyNTUsIlIiOjMxLCJHIjo3MywiQiI6MTI2LCJUcmFuc3BhcmVuY3kiOjAu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L2QveXl5eSIsIlNlcGFyYXRvciI6Ii8iLCJVc2VJbnRlcm5hdGlvbmFsRGF0ZUZvcm1hdCI6ZmFsc2V9LCJJc1Zpc2libGUiOnRydWUsIlBhcmVudFN0eWxlIjpudWxsfSwiU2hvd0VsYXBzZWRUaW1lR3JhZGllbnRTdHlsZSI6ZmFsc2V9LCJTY2FsZSI6eyIkaWQiOiIxMjIiLCJTdGFydERhdGUiOiIyMDEwLTA4LTAxVDIzOjU5OjU5Ljk5OVoiLCJFbmREYXRlIjoiMjAxMy0xMS0wMVQyMzo1OTo1OS45OTlaIiwiRm9ybWF0IjoiTU1NIiwiVHlwZSI6MiwiQXV0b0RhdGVSYW5nZSI6dHJ1ZSwiV29ya2luZ0RheXMiOjMxLCJUb2RheU1hcmtlclRleHQiOiJUb2RheSIsIkF1dG9TY2FsZVR5cGUiOnRydWV9LCJNaWxlc3RvbmVzIjpbeyIkaWQiOiIxMjMiLCJEYXRlIjoiMjAxMC0wOC0wMVQyMzo1OTo1OS45OTlaIiwiU3R5bGUiOnsiJGlkIjoiMTI0IiwiU2hhcGUiOjAsIkNvbm5lY3Rvck1hcmdpbiI6eyIkcmVmIjoiNTQifSwiQ29ubmVjdG9yU3R5bGUiOnsiJGlkIjoiMTI1IiwiTGluZUNvbG9yIjp7IiRyZWYiOiI1NiJ9LCJMaW5lV2VpZ2h0IjoxLjAsIkxpbmVUeXBlIjowLCJQYXJlbnRTdHlsZSI6eyIkcmVmIjoiNTUifX0sIklzQmVsb3dUaW1lYmFuZCI6ZmFsc2UsIkhpZGVEYXRlIjpmYWxzZSwiU2hhcGVTaXplIjoxLCJTcGFjaW5nIjoxLjAsIlBhZGRpbmciOnsiJHJlZiI6IjU4In0sIlNoYXBlU3R5bGUiOnsiJGlkIjoiMTI2IiwiTWFyZ2luIjp7IiRyZWYiOiI2MCJ9LCJQYWRkaW5nIjp7IiRyZWYiOiI2MSJ9LCJCYWNrZ3JvdW5kIjp7IiRpZCI6IjEyNyIsIkNvbG9yIjp7IiRpZCI6IjEyOCIsIkEiOjI1NSwiUiI6MjU0LCJHIjoxODYsIkIiOjEwLCJUcmFuc3BhcmVuY3kiOjAuMH19LCJJc1Zpc2libGUiOnRydWUsIldpZHRoIjoxOC4wLCJIZWlnaHQiOjIwLjAsIkJvcmRlclN0eWxlIjp7IiRpZCI6IjEyOSIsIkxpbmVDb2xvciI6eyIkcmVmIjoiNjMifSwiTGluZVdlaWdodCI6MC4wLCJMaW5lVHlwZSI6MCwiUGFyZW50U3R5bGUiOnsiJHJlZiI6IjYyIn19LCJQYXJlbnRTdHlsZSI6eyIkcmVmIjoiNTkifX0sIlRpdGxlU3R5bGUiOnsiJGlkIjoiMTMwIiwiRm9udFNldHRpbmdzIjp7IiRpZCI6IjEzMSIsIkZvbnRTaXplIjoxMSwiRm9udE5hbWUiOiJDYWxpYnJpIiwiSXNCb2xkIjp0cnVlLCJJc0l0YWxpYyI6ZmFsc2UsIklzVW5kZXJsaW5lZCI6ZmFsc2UsIlBhcmVudFN0eWxlIjp7IiRyZWYiOiI2NiJ9fSwiRm9yZWdyb3VuZCI6eyIkcmVmIjoiNjci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MzIiLCJMaW5lQ29sb3IiOm51bGwsIkxpbmVXZWlnaHQiOjAuMCwiTGluZVR5cGUiOjAsIlBhcmVudFN0eWxlIjpudWxsfSwiUGFyZW50U3R5bGUiOnsiJHJlZiI6IjY1In19LCJEYXRlU3R5bGUiOnsiJGlkIjoiMTMzIiwiRm9udFNldHRpbmdzIjp7IiRpZCI6IjEzNCIsIkZvbnRTaXplIjoxMCwiRm9udE5hbWUiOiJDYWxpYnJpIiwiSXNCb2xkIjpmYWxzZSwiSXNJdGFsaWMiOmZhbHNlLCJJc1VuZGVybGluZWQiOmZhbHNlLCJQYXJlbnRTdHlsZSI6eyIkcmVmIjoiNzMifX0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1IiwiTGluZUNvbG9yIjpudWxsLCJMaW5lV2VpZ2h0IjowLjAsIkxpbmVUeXBlIjowLCJQYXJlbnRTdHlsZSI6bnVsbH0sIlBhcmVudFN0eWxlIjp7IiRyZWYiOiI3MiJ9fSwiRGF0ZUZvcm1hdCI6eyIkcmVmIjoiNzkifSwiSXNWaXNpYmxlIjp0cnVlLCJQYXJlbnRTdHlsZSI6eyIkcmVmIjoiNTMifX0sIlBvc2l0aW9uIjp7IiRpZCI6IjEzNiIsIlJhdGlvIjowLjAsIklzQ3VzdG9tIjpmYWxzZX0sIklkIjoiYzY5ZGRmNmUtY2Y0Ni00YTczLThmYjUtNmVkMGZmZjU3ZjVhIiwiVGl0bGUiOiI1NiUgb2YgdGhlIFVuZGVyZ2FkIENyZWRpdCBIb3VycyBUYXVnaHQgYnkgTlRUIEZhY3VsdHkgVGVhY2hpbmcgJiBPdGhlcnMgb2ZmIG9mIHRoZSBUZW51cmUgVHJhY2siLCJOb3RlIjpudWxsLCJIeXBlcmxpbmsiOm51bGwsIklzQ2hhbmdlZCI6ZmFsc2UsIklzTmV3IjpmYWxzZX0seyIkaWQiOiIxMzciLCJEYXRlIjoiMjAxMS0wMi0wMVQyMzo1OTo1OS45OTlaIiwiU3R5bGUiOnsiJGlkIjoiMTM4IiwiU2hhcGUiOjAsIkNvbm5lY3Rvck1hcmdpbiI6eyIkcmVmIjoiNTQifSwiQ29ubmVjdG9yU3R5bGUiOnsiJGlkIjoiMTM5IiwiTGluZUNvbG9yIjp7IiRyZWYiOiI1NiJ9LCJMaW5lV2VpZ2h0IjoxLjAsIkxpbmVUeXBlIjowLCJQYXJlbnRTdHlsZSI6eyIkcmVmIjoiNTUifX0sIklzQmVsb3dUaW1lYmFuZCI6dHJ1ZSwiSGlkZURhdGUiOmZhbHNlLCJTaGFwZVNpemUiOjEsIlNwYWNpbmciOjEuMCwiUGFkZGluZyI6eyIkcmVmIjoiNTgifSwiU2hhcGVTdHlsZSI6eyIkaWQiOiIxNDAiLCJNYXJnaW4iOnsiJHJlZiI6IjYwIn0sIlBhZGRpbmciOnsiJHJlZiI6IjYxIn0sIkJhY2tncm91bmQiOnsiJGlkIjoiMTQxIiwiQ29sb3IiOnsiJGlkIjoiMTQyIiwiQSI6MjU1LCJSIjoyNiwiRyI6MTcwLCJCIjo2NiwiVHJhbnNwYXJlbmN5IjowLjB9fSwiSXNWaXNpYmxlIjp0cnVlLCJXaWR0aCI6MTguMCwiSGVpZ2h0IjoyMC4wLCJCb3JkZXJTdHlsZSI6eyIkaWQiOiIxNDMiLCJMaW5lQ29sb3IiOnsiJHJlZiI6IjYzIn0sIkxpbmVXZWlnaHQiOjAuMCwiTGluZVR5cGUiOjAsIlBhcmVudFN0eWxlIjp7IiRyZWYiOiI2MiJ9fSwiUGFyZW50U3R5bGUiOnsiJHJlZiI6IjU5In19LCJUaXRsZVN0eWxlIjp7IiRpZCI6IjE0NCIsIkZvbnRTZXR0aW5ncyI6eyIkaWQiOiIxNDU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Q2IiwiTGluZUNvbG9yIjpudWxsLCJMaW5lV2VpZ2h0IjowLjAsIkxpbmVUeXBlIjowLCJQYXJlbnRTdHlsZSI6bnVsbH0sIlBhcmVudFN0eWxlIjp7IiRyZWYiOiI2NSJ9fSwiRGF0ZVN0eWxlIjp7IiRpZCI6IjE0NyIsIkZvbnRTZXR0aW5ncyI6eyIkaWQiOiIxNDg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0OSIsIkxpbmVDb2xvciI6bnVsbCwiTGluZVdlaWdodCI6MC4wLCJMaW5lVHlwZSI6MCwiUGFyZW50U3R5bGUiOm51bGx9LCJQYXJlbnRTdHlsZSI6eyIkcmVmIjoiNzIifX0sIkRhdGVGb3JtYXQiOnsiJGlkIjoiMTUwIiwiRm9ybWF0U3RyaW5nIjoiTS95eSIsIlNlcGFyYXRvciI6Ii8iLCJVc2VJbnRlcm5hdGlvbmFsRGF0ZUZvcm1hdCI6ZmFsc2V9LCJJc1Zpc2libGUiOnRydWUsIlBhcmVudFN0eWxlIjp7IiRyZWYiOiI1MyJ9fSwiUG9zaXRpb24iOnsiJGlkIjoiMTUxIiwiUmF0aW8iOjAuMCwiSXNDdXN0b20iOmZhbHNlfSwiSWQiOiIyZTdjYjJjNi1hYmUxLTRiZWUtOTIzMi05ZTQ2NmRiNTA1NmQiLCJUaXRsZSI6Ik5ldyBOVFQgRmFjdWx0eSBBcHBvaW50bWVudCBjcmVhdGVkOiBTZW5pb3IgVGVhY2hpbmcgQXBwb2ludG1lbnRzICIsIk5vdGUiOm51bGwsIkh5cGVybGluayI6bnVsbCwiSXNDaGFuZ2VkIjpmYWxzZSwiSXNOZXciOmZhbHNlfSx7IiRpZCI6IjE1MiIsIkRhdGUiOiIyMDEyLTA0LTAxVDIzOjU5OjU5Ljk5OVoiLCJTdHlsZSI6eyIkaWQiOiIxNTMiLCJTaGFwZSI6MCwiQ29ubmVjdG9yTWFyZ2luIjp7IiRyZWYiOiI1NCJ9LCJDb25uZWN0b3JTdHlsZSI6eyIkaWQiOiIxNTQiLCJMaW5lQ29sb3IiOnsiJHJlZiI6IjU2In0sIkxpbmVXZWlnaHQiOjEuMCwiTGluZVR5cGUiOjAsIlBhcmVudFN0eWxlIjp7IiRyZWYiOiI1NSJ9fSwiSXNCZWxvd1RpbWViYW5kIjpmYWxzZSwiSGlkZURhdGUiOmZhbHNlLCJTaGFwZVNpemUiOjEsIlNwYWNpbmciOjEuMCwiUGFkZGluZyI6eyIkcmVmIjoiNTgifSwiU2hhcGVTdHlsZSI6eyIkaWQiOiIxNTUiLCJNYXJnaW4iOnsiJHJlZiI6IjYwIn0sIlBhZGRpbmciOnsiJHJlZiI6IjYxIn0sIkJhY2tncm91bmQiOnsiJGlkIjoiMTU2IiwiQ29sb3IiOnsiJGlkIjoiMTU3IiwiQSI6MjU1LCJSIjoxNzgsIkciOjE0LCJCIjoxOCwiVHJhbnNwYXJlbmN5IjowLjB9fSwiSXNWaXNpYmxlIjp0cnVlLCJXaWR0aCI6MTguMCwiSGVpZ2h0IjoyMC4wLCJCb3JkZXJTdHlsZSI6eyIkaWQiOiIxNTgiLCJMaW5lQ29sb3IiOnsiJHJlZiI6IjYzIn0sIkxpbmVXZWlnaHQiOjAuMCwiTGluZVR5cGUiOjAsIlBhcmVudFN0eWxlIjp7IiRyZWYiOiI2MiJ9fSwiUGFyZW50U3R5bGUiOnsiJHJlZiI6IjU5In19LCJUaXRsZVN0eWxlIjp7IiRpZCI6IjE1OSIsIkZvbnRTZXR0aW5ncyI6eyIkaWQiOiIxNjA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YxIiwiTGluZUNvbG9yIjpudWxsLCJMaW5lV2VpZ2h0IjowLjAsIkxpbmVUeXBlIjowLCJQYXJlbnRTdHlsZSI6bnVsbH0sIlBhcmVudFN0eWxlIjp7IiRyZWYiOiI2NSJ9fSwiRGF0ZVN0eWxlIjp7IiRpZCI6IjE2MiIsIkZvbnRTZXR0aW5ncyI6eyIkaWQiOiIxNjM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NCIsIkxpbmVDb2xvciI6bnVsbCwiTGluZVdlaWdodCI6MC4wLCJMaW5lVHlwZSI6MCwiUGFyZW50U3R5bGUiOm51bGx9LCJQYXJlbnRTdHlsZSI6eyIkcmVmIjoiNzIifX0sIkRhdGVGb3JtYXQiOnsiJGlkIjoiMTY1IiwiRm9ybWF0U3RyaW5nIjoiTS95eSIsIlNlcGFyYXRvciI6Ii8iLCJVc2VJbnRlcm5hdGlvbmFsRGF0ZUZvcm1hdCI6ZmFsc2V9LCJJc1Zpc2libGUiOnRydWUsIlBhcmVudFN0eWxlIjp7IiRyZWYiOiI1MyJ9fSwiUG9zaXRpb24iOnsiJGlkIjoiMTY2IiwiUmF0aW8iOjAuMCwiSXNDdXN0b20iOmZhbHNlfSwiSWQiOiI3NmEwNWE3ZC0yMDY2LTRjY2ItYTI4Yy0zMDUzNThmYzFjNjciLCJUaXRsZSI6IkNvbG9yYWRvIExlZ2lzbGF0dXJlIEFwcHJvdmVzIE11bHRpLXllYXIgQ29udHJhY3RzIGZvciBOVFQgRmFjdWx0eSIsIk5vdGUiOm51bGwsIkh5cGVybGluayI6bnVsbCwiSXNDaGFuZ2VkIjpmYWxzZSwiSXNOZXciOmZhbHNlfSx7IiRpZCI6IjE2NyIsIkRhdGUiOiIyMDEyLTA0LTA4VDIzOjU5OjU5Ljk5OVoiLCJTdHlsZSI6eyIkaWQiOiIxNjgiLCJTaGFwZSI6MCwiQ29ubmVjdG9yTWFyZ2luIjp7IiRyZWYiOiI1NCJ9LCJDb25uZWN0b3JTdHlsZSI6eyIkaWQiOiIxNjkiLCJMaW5lQ29sb3IiOnsiJHJlZiI6IjU2In0sIkxpbmVXZWlnaHQiOjEuMCwiTGluZVR5cGUiOjAsIlBhcmVudFN0eWxlIjp7IiRyZWYiOiI1NSJ9fSwiSXNCZWxvd1RpbWViYW5kIjp0cnVlLCJIaWRlRGF0ZSI6ZmFsc2UsIlNoYXBlU2l6ZSI6MSwiU3BhY2luZyI6MS4wLCJQYWRkaW5nIjp7IiRyZWYiOiI1OCJ9LCJTaGFwZVN0eWxlIjp7IiRpZCI6IjE3MCIsIk1hcmdpbiI6eyIkcmVmIjoiNjAifSwiUGFkZGluZyI6eyIkcmVmIjoiNjEifSwiQmFja2dyb3VuZCI6eyIkaWQiOiIxNzEiLCJDb2xvciI6eyIkaWQiOiIxNzIiLCJBIjoyNTUsIlIiOjExMSwiRyI6NDksIkIiOjE1MiwiVHJhbnNwYXJlbmN5IjowLjB9fSwiSXNWaXNpYmxlIjp0cnVlLCJXaWR0aCI6MTguMCwiSGVpZ2h0IjoyMC4wLCJCb3JkZXJTdHlsZSI6eyIkaWQiOiIxNzMiLCJMaW5lQ29sb3IiOnsiJHJlZiI6IjYzIn0sIkxpbmVXZWlnaHQiOjAuMCwiTGluZVR5cGUiOjAsIlBhcmVudFN0eWxlIjp7IiRyZWYiOiI2MiJ9fSwiUGFyZW50U3R5bGUiOnsiJHJlZiI6IjU5In19LCJUaXRsZVN0eWxlIjp7IiRpZCI6IjE3NCIsIkZvbnRTZXR0aW5ncyI6eyIkaWQiOiIxNzUiLCJGb250U2l6ZSI6MTEsIkZvbnROYW1lIjoiQ2FsaWJyaSIsIklzQm9sZCI6dHJ1ZSwiSXNJdGFsaWMiOmZhbHNlLCJJc1VuZGVybGluZWQiOmZhbHNlLCJQYXJlbnRTdHlsZSI6eyIkcmVmIjoiNjYifX0sIkZvcmVncm91bmQiOnsiJHJlZiI6IjY3In0sIk1heFdpZHRoIjoxNTYuMDA0NTYyMzc3OTI5Njk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NiIsIkxpbmVDb2xvciI6bnVsbCwiTGluZVdlaWdodCI6MC4wLCJMaW5lVHlwZSI6MCwiUGFyZW50U3R5bGUiOm51bGx9LCJQYXJlbnRTdHlsZSI6eyIkcmVmIjoiNjUifX0sIkRhdGVTdHlsZSI6eyIkaWQiOiIxNzciLCJGb250U2V0dGluZ3MiOnsiJGlkIjoiMTc4IiwiRm9udFNpemUiOjEwLCJGb250TmFtZSI6IkNhbGlicmkiLCJJc0JvbGQiOmZhbHNlLCJJc0l0YWxpYyI6ZmFsc2UsIklzVW5kZXJsaW5lZCI6ZmFsc2UsIlBhcmVudFN0eWxlIjp7IiRyZWYiOiI3MyJ9fS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zkiLCJMaW5lQ29sb3IiOm51bGwsIkxpbmVXZWlnaHQiOjAuMCwiTGluZVR5cGUiOjAsIlBhcmVudFN0eWxlIjpudWxsfSwiUGFyZW50U3R5bGUiOnsiJHJlZiI6IjcyIn19LCJEYXRlRm9ybWF0Ijp7IiRpZCI6IjE4MCIsIkZvcm1hdFN0cmluZyI6Ik0veXkiLCJTZXBhcmF0b3IiOiIvIiwiVXNlSW50ZXJuYXRpb25hbERhdGVGb3JtYXQiOmZhbHNlfSwiSXNWaXNpYmxlIjp0cnVlLCJQYXJlbnRTdHlsZSI6eyIkcmVmIjoiNTMifX0sIlBvc2l0aW9uIjp7IiRpZCI6IjE4MSIsIlJhdGlvIjowLjAsIklzQ3VzdG9tIjpmYWxzZX0sIklkIjoiY2JmNDAyZGUtYWRlNi00NTEzLTg4ZjAtOTk0ZjlkZmQ4NmY0IiwiVGl0bGUiOiJGYWN1bHR5IENvdW5jaWwgQWRvcHRzIHRoZSB1c2Ugb2YgTXVsdGktWWVhciBDb250cmFjdHMgZm9yIFNwZWNpYWwgJiBTZW5pb3IgVGVhY2hpbmcgRmFjdWx0eSIsIk5vdGUiOm51bGwsIkh5cGVybGluayI6bnVsbCwiSXNDaGFuZ2VkIjpmYWxzZSwiSXNOZXciOmZhbHNlfSx7IiRpZCI6IjE4MiIsIkRhdGUiOiIyMDEzLTA5LTExVDIzOjU5OjU5Ljk5OVoiLCJTdHlsZSI6eyIkaWQiOiIxODMiLCJTaGFwZSI6MCwiQ29ubmVjdG9yTWFyZ2luIjp7IiRyZWYiOiI1NCJ9LCJDb25uZWN0b3JTdHlsZSI6eyIkaWQiOiIxODQiLCJMaW5lQ29sb3IiOnsiJGlkIjoiMTg1IiwiJHR5cGUiOiJOTFJFLkNvbW1vbi5Eb20uU29saWRDb2xvckJydXNoLCBOTFJFLkNvbW1vbiIsIkNvbG9yIjp7IiRpZCI6IjE4NiIsIkEiOjI1NSwiUiI6MjU1LCJHIjoyNTUsIkIiOjAsIlRyYW5zcGFyZW5jeSI6MC4wfX0sIkxpbmVXZWlnaHQiOjEuMCwiTGluZVR5cGUiOjAsIlBhcmVudFN0eWxlIjp7IiRyZWYiOiI1NSJ9fSwiSXNCZWxvd1RpbWViYW5kIjpmYWxzZSwiSGlkZURhdGUiOmZhbHNlLCJTaGFwZVNpemUiOjEsIlNwYWNpbmciOjEuMCwiUGFkZGluZyI6eyIkcmVmIjoiNTgifSwiU2hhcGVTdHlsZSI6eyIkaWQiOiIxODciLCJNYXJnaW4iOnsiJHJlZiI6IjYwIn0sIlBhZGRpbmciOnsiJHJlZiI6IjYxIn0sIkJhY2tncm91bmQiOnsiJHJlZiI6IjE4NSJ9LCJJc1Zpc2libGUiOnRydWUsIldpZHRoIjoxOC4wLCJIZWlnaHQiOjIwLjAsIkJvcmRlclN0eWxlIjp7IiRpZCI6IjE4OCIsIkxpbmVDb2xvciI6eyIkcmVmIjoiNjMifSwiTGluZVdlaWdodCI6MC4wLCJMaW5lVHlwZSI6MCwiUGFyZW50U3R5bGUiOnsiJHJlZiI6IjYyIn19LCJQYXJlbnRTdHlsZSI6eyIkcmVmIjoiNTkifX0sIlRpdGxlU3R5bGUiOnsiJGlkIjoiMTg5IiwiRm9udFNldHRpbmdzIjp7IiRpZCI6IjE5MCIsIkZvbnRTaXplIjoxMSwiRm9udE5hbWUiOiJDYWxpYnJpIiwiSXNCb2xkIjp0cnVlLCJJc0l0YWxpYyI6ZmFsc2UsIklzVW5kZXJsaW5lZCI6ZmFsc2UsIlBhcmVudFN0eWxlIjp7IiRyZWYiOiI2NiJ9fSwiRm9yZWdyb3VuZCI6eyIkcmVmIjoiNjcifSwiTWF4V2lkdGgiOjE1MC42NjE3Mjc5MDUyNzM0N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kxIiwiTGluZUNvbG9yIjpudWxsLCJMaW5lV2VpZ2h0IjowLjAsIkxpbmVUeXBlIjowLCJQYXJlbnRTdHlsZSI6bnVsbH0sIlBhcmVudFN0eWxlIjp7IiRyZWYiOiI2NSJ9fSwiRGF0ZVN0eWxlIjp7IiRpZCI6IjE5MiIsIkZvbnRTZXR0aW5ncyI6eyIkaWQiOiIxOTM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CIsIkxpbmVDb2xvciI6bnVsbCwiTGluZVdlaWdodCI6MC4wLCJMaW5lVHlwZSI6MCwiUGFyZW50U3R5bGUiOm51bGx9LCJQYXJlbnRTdHlsZSI6eyIkcmVmIjoiNzIifX0sIkRhdGVGb3JtYXQiOnsiJGlkIjoiMTk1IiwiRm9ybWF0U3RyaW5nIjoiTS95eSIsIlNlcGFyYXRvciI6Ii8iLCJVc2VJbnRlcm5hdGlvbmFsRGF0ZUZvcm1hdCI6ZmFsc2V9LCJJc1Zpc2libGUiOnRydWUsIlBhcmVudFN0eWxlIjp7IiRyZWYiOiI1MyJ9fSwiUG9zaXRpb24iOnsiJGlkIjoiMTk2IiwiUmF0aW8iOjAuMCwiSXNDdXN0b20iOmZhbHNlfSwiSWQiOiI1M2M2YzVlMS1lODIxLTQ5NTQtYWVmZC0yMDIxN2ZmMTY5ODIiLCJUaXRsZSI6IlByZXNpZGVudCBGcmFuayBBbm5vdW5jZXMgdGhlIEltcHJvdmVtZW50IG9mIHRoZSBXb3JraW5nIENvbmRpdGlvbnMgb2YgTlRUIEZhY3VsdHkgYSBQcmlvcml0eSBpbiBoaXMgRmFsbCBBZGRyZXNzICIsIk5vdGUiOm51bGwsIkh5cGVybGluayI6bnVsbCwiSXNDaGFuZ2VkIjpmYWxzZSwiSXNOZXciOmZhbHNlfSx7IiRpZCI6IjE5NyIsIkRhdGUiOiIyMDEzLTExLTAxVDIzOjU5OjU5Ljk5OVoiLCJTdHlsZSI6eyIkaWQiOiIxOTgiLCJTaGFwZSI6MCwiQ29ubmVjdG9yTWFyZ2luIjp7IiRyZWYiOiI1NCJ9LCJDb25uZWN0b3JTdHlsZSI6eyIkaWQiOiIxOTkiLCJMaW5lQ29sb3IiOnsiJGlkIjoiMjAwIiwiJHR5cGUiOiJOTFJFLkNvbW1vbi5Eb20uU29saWRDb2xvckJydXNoLCBOTFJFLkNvbW1vbiIsIkNvbG9yIjp7IiRpZCI6IjIwMSIsIkEiOjI1NSwiUiI6MTUzLCJHIjoyNTUsIkIiOjIwNCwiVHJhbnNwYXJlbmN5IjowLjB9fSwiTGluZVdlaWdodCI6MS4wLCJMaW5lVHlwZSI6MCwiUGFyZW50U3R5bGUiOnsiJHJlZiI6IjU1In19LCJJc0JlbG93VGltZWJhbmQiOnRydWUsIkhpZGVEYXRlIjpmYWxzZSwiU2hhcGVTaXplIjoxLCJTcGFjaW5nIjoxLjAsIlBhZGRpbmciOnsiJHJlZiI6IjU4In0sIlNoYXBlU3R5bGUiOnsiJGlkIjoiMjAyIiwiTWFyZ2luIjp7IiRyZWYiOiI2MCJ9LCJQYWRkaW5nIjp7IiRyZWYiOiI2MSJ9LCJCYWNrZ3JvdW5kIjp7IiRyZWYiOiIyMDAifSwiSXNWaXNpYmxlIjp0cnVlLCJXaWR0aCI6MTguMCwiSGVpZ2h0IjoyMC4wLCJCb3JkZXJTdHlsZSI6eyIkaWQiOiIyMDMiLCJMaW5lQ29sb3IiOnsiJHJlZiI6IjYzIn0sIkxpbmVXZWlnaHQiOjAuMCwiTGluZVR5cGUiOjAsIlBhcmVudFN0eWxlIjp7IiRyZWYiOiI2MiJ9fSwiUGFyZW50U3R5bGUiOnsiJHJlZiI6IjU5In19LCJUaXRsZVN0eWxlIjp7IiRpZCI6IjIwNCIsIkZvbnRTZXR0aW5ncyI6eyIkaWQiOiIyMDUiLCJGb250U2l6ZSI6MTEsIkZvbnROYW1lIjoiQ2FsaWJyaSIsIklzQm9sZCI6dHJ1ZSwiSXNJdGFsaWMiOmZhbHNlLCJJc1VuZGVybGluZWQiOmZhbHNlLCJQYXJlbnRTdHlsZSI6eyIkcmVmIjoiNjYifX0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A2IiwiTGluZUNvbG9yIjpudWxsLCJMaW5lV2VpZ2h0IjowLjAsIkxpbmVUeXBlIjowLCJQYXJlbnRTdHlsZSI6bnVsbH0sIlBhcmVudFN0eWxlIjp7IiRyZWYiOiI2NSJ9fSwiRGF0ZVN0eWxlIjp7IiRpZCI6IjIwNyIsIkZvbnRTZXR0aW5ncyI6eyIkaWQiOiIyMDgiLCJGb250U2l6ZSI6MTAsIkZvbnROYW1lIjoiQ2FsaWJyaSIsIklzQm9sZCI6ZmFsc2UsIklzSXRhbGljIjpmYWxzZSwiSXNVbmRlcmxpbmVkIjpmYWxzZSwiUGFyZW50U3R5bGUiOnsiJHJlZiI6IjczIn19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OSIsIkxpbmVDb2xvciI6bnVsbCwiTGluZVdlaWdodCI6MC4wLCJMaW5lVHlwZSI6MCwiUGFyZW50U3R5bGUiOm51bGx9LCJQYXJlbnRTdHlsZSI6eyIkcmVmIjoiNzIifX0sIkRhdGVGb3JtYXQiOnsiJGlkIjoiMjEwIiwiRm9ybWF0U3RyaW5nIjoiTS95eSIsIlNlcGFyYXRvciI6Ii8iLCJVc2VJbnRlcm5hdGlvbmFsRGF0ZUZvcm1hdCI6ZmFsc2V9LCJJc1Zpc2libGUiOnRydWUsIlBhcmVudFN0eWxlIjp7IiRyZWYiOiI1MyJ9fSwiUG9zaXRpb24iOnsiJGlkIjoiMjExIiwiUmF0aW8iOjAuMCwiSXNDdXN0b20iOmZhbHNlfSwiSWQiOiI2YmE4ZGE3NS1hNDc2LTRkOTMtOTY4NC0yNjc0OGY1MTg1MmUiLCJUaXRsZSI6IkNvTlRURiBwcm9wb3NlcyBjb21wcmVoZW5zaXZlIHJlY29tbWVuZGF0aW9ucyB0byBtZWV0IFByZXNpZGVudCBGcmFuaydzIEluaXRpYXRpdmUiLCJOb3RlIjpudWxsLCJIeXBlcmxpbmsiOm51bGwsIklzQ2hhbmdlZCI6ZmFsc2UsIklzTmV3IjpmYWxzZX1dLCJUYXNrcyI6W10sIlNldHRpbmdzIjp7IiRpZCI6IjIxMiIsIkltcGFPcHRpb25zIjp7IiRpZCI6IjIxM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X0="/>
  <p:tag name="__MASTER" val="__part_0"/>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Default Design">
  <a:themeElements>
    <a:clrScheme name="Custom 1">
      <a:dk1>
        <a:srgbClr val="000000"/>
      </a:dk1>
      <a:lt1>
        <a:srgbClr val="CCDAAA"/>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3118</TotalTime>
  <Words>2413</Words>
  <Application>Microsoft Macintosh PowerPoint</Application>
  <PresentationFormat>On-screen Show (4:3)</PresentationFormat>
  <Paragraphs>358</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 Narrow</vt:lpstr>
      <vt:lpstr>Calibri</vt:lpstr>
      <vt:lpstr>Cambria</vt:lpstr>
      <vt:lpstr>Papyrus</vt:lpstr>
      <vt:lpstr>Times New Roman</vt:lpstr>
      <vt:lpstr>Wingdings</vt:lpstr>
      <vt:lpstr>Arial</vt:lpstr>
      <vt:lpstr>Default Design</vt:lpstr>
      <vt:lpstr>State of the  Non-Tenure-Track Faculty at Colorado State University</vt:lpstr>
      <vt:lpstr>4 areas of information presented on these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Unusual Suspects</vt:lpstr>
      <vt:lpstr>Do you recognize any of these people?</vt:lpstr>
      <vt:lpstr>Jen Aberle, adjunct</vt:lpstr>
      <vt:lpstr>Do you recognize any of these people?</vt:lpstr>
      <vt:lpstr>Natalie Selden Barnes, adjunct</vt:lpstr>
      <vt:lpstr>Do you recognize any of these people?</vt:lpstr>
      <vt:lpstr>Joseph DiVerdi, adjunct</vt:lpstr>
      <vt:lpstr>Do you recognize any of these people?</vt:lpstr>
      <vt:lpstr>Laura Thomas, adjunct</vt:lpstr>
      <vt:lpstr>Do you recognize any of these people?</vt:lpstr>
      <vt:lpstr>Collaborations &amp; Recommendations</vt:lpstr>
      <vt:lpstr>Committee on  Non-Tenure-Track Faculty</vt:lpstr>
      <vt:lpstr>PowerPoint Presentation</vt:lpstr>
      <vt:lpstr>Colorado State University’s  Strategic Collaborations</vt:lpstr>
      <vt:lpstr>Recommendations  &amp; Initiatives</vt:lpstr>
      <vt:lpstr>Current Proposals  &amp; Initiatives</vt:lpstr>
      <vt:lpstr>PowerPoint Presentation</vt:lpstr>
      <vt:lpstr>PowerPoint Presentation</vt:lpstr>
      <vt:lpstr>Questions that will help us continue this effort of innovation: </vt:lpstr>
      <vt:lpstr>Questions that will help us continue this effort of innovation: </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Sally</dc:creator>
  <cp:lastModifiedBy>Marshall-mckelvey,Kira</cp:lastModifiedBy>
  <cp:revision>419</cp:revision>
  <cp:lastPrinted>2014-12-02T19:51:03Z</cp:lastPrinted>
  <dcterms:created xsi:type="dcterms:W3CDTF">1601-01-01T00:00:00Z</dcterms:created>
  <dcterms:modified xsi:type="dcterms:W3CDTF">2018-05-02T00:23:26Z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